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51" r:id="rId1"/>
  </p:sldMasterIdLst>
  <p:notesMasterIdLst>
    <p:notesMasterId r:id="rId52"/>
  </p:notesMasterIdLst>
  <p:handoutMasterIdLst>
    <p:handoutMasterId r:id="rId53"/>
  </p:handoutMasterIdLst>
  <p:sldIdLst>
    <p:sldId id="1190" r:id="rId2"/>
    <p:sldId id="1191" r:id="rId3"/>
    <p:sldId id="1402" r:id="rId4"/>
    <p:sldId id="1421" r:id="rId5"/>
    <p:sldId id="1407" r:id="rId6"/>
    <p:sldId id="1408" r:id="rId7"/>
    <p:sldId id="1419" r:id="rId8"/>
    <p:sldId id="1409" r:id="rId9"/>
    <p:sldId id="1410" r:id="rId10"/>
    <p:sldId id="1411" r:id="rId11"/>
    <p:sldId id="1412" r:id="rId12"/>
    <p:sldId id="1413" r:id="rId13"/>
    <p:sldId id="1415" r:id="rId14"/>
    <p:sldId id="1416" r:id="rId15"/>
    <p:sldId id="1417" r:id="rId16"/>
    <p:sldId id="1418" r:id="rId17"/>
    <p:sldId id="1377" r:id="rId18"/>
    <p:sldId id="1404" r:id="rId19"/>
    <p:sldId id="1405" r:id="rId20"/>
    <p:sldId id="1406" r:id="rId21"/>
    <p:sldId id="1420" r:id="rId22"/>
    <p:sldId id="1424" r:id="rId23"/>
    <p:sldId id="1425" r:id="rId24"/>
    <p:sldId id="1426" r:id="rId25"/>
    <p:sldId id="1422" r:id="rId26"/>
    <p:sldId id="1403" r:id="rId27"/>
    <p:sldId id="1423" r:id="rId28"/>
    <p:sldId id="1427" r:id="rId29"/>
    <p:sldId id="1428" r:id="rId30"/>
    <p:sldId id="1429" r:id="rId31"/>
    <p:sldId id="1430" r:id="rId32"/>
    <p:sldId id="1431" r:id="rId33"/>
    <p:sldId id="1432" r:id="rId34"/>
    <p:sldId id="1433" r:id="rId35"/>
    <p:sldId id="1434" r:id="rId36"/>
    <p:sldId id="1435" r:id="rId37"/>
    <p:sldId id="1436" r:id="rId38"/>
    <p:sldId id="1437" r:id="rId39"/>
    <p:sldId id="1438" r:id="rId40"/>
    <p:sldId id="1439" r:id="rId41"/>
    <p:sldId id="1440" r:id="rId42"/>
    <p:sldId id="1441" r:id="rId43"/>
    <p:sldId id="1442" r:id="rId44"/>
    <p:sldId id="1443" r:id="rId45"/>
    <p:sldId id="1445" r:id="rId46"/>
    <p:sldId id="1446" r:id="rId47"/>
    <p:sldId id="1447" r:id="rId48"/>
    <p:sldId id="1448" r:id="rId49"/>
    <p:sldId id="1449" r:id="rId50"/>
    <p:sldId id="1414" r:id="rId51"/>
  </p:sldIdLst>
  <p:sldSz cx="9144000" cy="6858000" type="screen4x3"/>
  <p:notesSz cx="6781800" cy="9880600"/>
  <p:defaultTextStyle>
    <a:defPPr>
      <a:defRPr lang="en-US"/>
    </a:defPPr>
    <a:lvl1pPr algn="r" rtl="0" fontAlgn="base">
      <a:spcBef>
        <a:spcPct val="0"/>
      </a:spcBef>
      <a:spcAft>
        <a:spcPct val="0"/>
      </a:spcAft>
      <a:defRPr kern="1200">
        <a:solidFill>
          <a:schemeClr val="tx1"/>
        </a:solidFill>
        <a:latin typeface="Arial" charset="0"/>
        <a:ea typeface="+mn-ea"/>
        <a:cs typeface="+mn-cs"/>
      </a:defRPr>
    </a:lvl1pPr>
    <a:lvl2pPr marL="457200" algn="r" rtl="0" fontAlgn="base">
      <a:spcBef>
        <a:spcPct val="0"/>
      </a:spcBef>
      <a:spcAft>
        <a:spcPct val="0"/>
      </a:spcAft>
      <a:defRPr kern="1200">
        <a:solidFill>
          <a:schemeClr val="tx1"/>
        </a:solidFill>
        <a:latin typeface="Arial" charset="0"/>
        <a:ea typeface="+mn-ea"/>
        <a:cs typeface="+mn-cs"/>
      </a:defRPr>
    </a:lvl2pPr>
    <a:lvl3pPr marL="914400" algn="r" rtl="0" fontAlgn="base">
      <a:spcBef>
        <a:spcPct val="0"/>
      </a:spcBef>
      <a:spcAft>
        <a:spcPct val="0"/>
      </a:spcAft>
      <a:defRPr kern="1200">
        <a:solidFill>
          <a:schemeClr val="tx1"/>
        </a:solidFill>
        <a:latin typeface="Arial" charset="0"/>
        <a:ea typeface="+mn-ea"/>
        <a:cs typeface="+mn-cs"/>
      </a:defRPr>
    </a:lvl3pPr>
    <a:lvl4pPr marL="1371600" algn="r" rtl="0" fontAlgn="base">
      <a:spcBef>
        <a:spcPct val="0"/>
      </a:spcBef>
      <a:spcAft>
        <a:spcPct val="0"/>
      </a:spcAft>
      <a:defRPr kern="1200">
        <a:solidFill>
          <a:schemeClr val="tx1"/>
        </a:solidFill>
        <a:latin typeface="Arial" charset="0"/>
        <a:ea typeface="+mn-ea"/>
        <a:cs typeface="+mn-cs"/>
      </a:defRPr>
    </a:lvl4pPr>
    <a:lvl5pPr marL="1828800" algn="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Cabecera" id="{0D75AA8E-009A-4DC5-9498-61F817403DF3}">
          <p14:sldIdLst>
            <p14:sldId id="1190"/>
            <p14:sldId id="1191"/>
            <p14:sldId id="1402"/>
            <p14:sldId id="1421"/>
            <p14:sldId id="1407"/>
            <p14:sldId id="1408"/>
            <p14:sldId id="1419"/>
            <p14:sldId id="1409"/>
            <p14:sldId id="1410"/>
            <p14:sldId id="1411"/>
            <p14:sldId id="1412"/>
            <p14:sldId id="1413"/>
            <p14:sldId id="1415"/>
            <p14:sldId id="1416"/>
            <p14:sldId id="1417"/>
            <p14:sldId id="1418"/>
            <p14:sldId id="1377"/>
            <p14:sldId id="1404"/>
            <p14:sldId id="1405"/>
            <p14:sldId id="1406"/>
            <p14:sldId id="1420"/>
            <p14:sldId id="1424"/>
            <p14:sldId id="1425"/>
            <p14:sldId id="1426"/>
            <p14:sldId id="1422"/>
            <p14:sldId id="1403"/>
            <p14:sldId id="1423"/>
            <p14:sldId id="1427"/>
            <p14:sldId id="1428"/>
            <p14:sldId id="1429"/>
            <p14:sldId id="1430"/>
            <p14:sldId id="1431"/>
            <p14:sldId id="1432"/>
            <p14:sldId id="1433"/>
            <p14:sldId id="1434"/>
            <p14:sldId id="1435"/>
            <p14:sldId id="1436"/>
            <p14:sldId id="1437"/>
            <p14:sldId id="1438"/>
            <p14:sldId id="1439"/>
            <p14:sldId id="1440"/>
            <p14:sldId id="1441"/>
            <p14:sldId id="1442"/>
            <p14:sldId id="1443"/>
            <p14:sldId id="1445"/>
            <p14:sldId id="1446"/>
            <p14:sldId id="1447"/>
            <p14:sldId id="1448"/>
            <p14:sldId id="1449"/>
            <p14:sldId id="141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2">
          <p15:clr>
            <a:srgbClr val="A4A3A4"/>
          </p15:clr>
        </p15:guide>
        <p15:guide id="2" pos="21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casado" initials="r"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9900"/>
    <a:srgbClr val="FF99CC"/>
    <a:srgbClr val="FF66CC"/>
    <a:srgbClr val="FFFF00"/>
    <a:srgbClr val="D1D3D4"/>
    <a:srgbClr val="EBE600"/>
    <a:srgbClr val="CCFFCC"/>
    <a:srgbClr val="FFCCFF"/>
    <a:srgbClr val="CCFF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4" autoAdjust="0"/>
    <p:restoredTop sz="71088" autoAdjust="0"/>
  </p:normalViewPr>
  <p:slideViewPr>
    <p:cSldViewPr snapToGrid="0" snapToObjects="1">
      <p:cViewPr varScale="1">
        <p:scale>
          <a:sx n="65" d="100"/>
          <a:sy n="65" d="100"/>
        </p:scale>
        <p:origin x="2142" y="90"/>
      </p:cViewPr>
      <p:guideLst>
        <p:guide orient="horz" pos="2160"/>
        <p:guide pos="2880"/>
      </p:guideLst>
    </p:cSldViewPr>
  </p:slideViewPr>
  <p:outlineViewPr>
    <p:cViewPr>
      <p:scale>
        <a:sx n="33" d="100"/>
        <a:sy n="33" d="100"/>
      </p:scale>
      <p:origin x="0" y="-44184"/>
    </p:cViewPr>
  </p:outlineViewPr>
  <p:notesTextViewPr>
    <p:cViewPr>
      <p:scale>
        <a:sx n="200" d="100"/>
        <a:sy n="200" d="100"/>
      </p:scale>
      <p:origin x="0" y="0"/>
    </p:cViewPr>
  </p:notesTextViewPr>
  <p:sorterViewPr>
    <p:cViewPr varScale="1">
      <p:scale>
        <a:sx n="1" d="1"/>
        <a:sy n="1" d="1"/>
      </p:scale>
      <p:origin x="0" y="0"/>
    </p:cViewPr>
  </p:sorterViewPr>
  <p:notesViewPr>
    <p:cSldViewPr snapToGrid="0" snapToObjects="1">
      <p:cViewPr varScale="1">
        <p:scale>
          <a:sx n="80" d="100"/>
          <a:sy n="80" d="100"/>
        </p:scale>
        <p:origin x="2100" y="114"/>
      </p:cViewPr>
      <p:guideLst>
        <p:guide orient="horz" pos="3112"/>
        <p:guide pos="21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1794" name="Rectangle 2"/>
          <p:cNvSpPr>
            <a:spLocks noGrp="1" noChangeArrowheads="1"/>
          </p:cNvSpPr>
          <p:nvPr>
            <p:ph type="hdr" sz="quarter"/>
          </p:nvPr>
        </p:nvSpPr>
        <p:spPr bwMode="auto">
          <a:xfrm>
            <a:off x="0" y="0"/>
            <a:ext cx="2940050" cy="495300"/>
          </a:xfrm>
          <a:prstGeom prst="rect">
            <a:avLst/>
          </a:prstGeom>
          <a:noFill/>
          <a:ln w="9525">
            <a:noFill/>
            <a:miter lim="800000"/>
            <a:headEnd/>
            <a:tailEnd/>
          </a:ln>
          <a:effectLst/>
        </p:spPr>
        <p:txBody>
          <a:bodyPr vert="horz" wrap="square" lIns="91093" tIns="45546" rIns="91093" bIns="45546" numCol="1" anchor="t" anchorCtr="0" compatLnSpc="1">
            <a:prstTxWarp prst="textNoShape">
              <a:avLst/>
            </a:prstTxWarp>
          </a:bodyPr>
          <a:lstStyle>
            <a:lvl1pPr algn="l" defTabSz="911225">
              <a:defRPr sz="1200"/>
            </a:lvl1pPr>
          </a:lstStyle>
          <a:p>
            <a:pPr>
              <a:defRPr/>
            </a:pPr>
            <a:endParaRPr lang="es-ES"/>
          </a:p>
        </p:txBody>
      </p:sp>
      <p:sp>
        <p:nvSpPr>
          <p:cNvPr id="161795" name="Rectangle 3"/>
          <p:cNvSpPr>
            <a:spLocks noGrp="1" noChangeArrowheads="1"/>
          </p:cNvSpPr>
          <p:nvPr>
            <p:ph type="dt" sz="quarter" idx="1"/>
          </p:nvPr>
        </p:nvSpPr>
        <p:spPr bwMode="auto">
          <a:xfrm>
            <a:off x="3840163" y="0"/>
            <a:ext cx="2940050" cy="495300"/>
          </a:xfrm>
          <a:prstGeom prst="rect">
            <a:avLst/>
          </a:prstGeom>
          <a:noFill/>
          <a:ln w="9525">
            <a:noFill/>
            <a:miter lim="800000"/>
            <a:headEnd/>
            <a:tailEnd/>
          </a:ln>
          <a:effectLst/>
        </p:spPr>
        <p:txBody>
          <a:bodyPr vert="horz" wrap="square" lIns="91093" tIns="45546" rIns="91093" bIns="45546" numCol="1" anchor="t" anchorCtr="0" compatLnSpc="1">
            <a:prstTxWarp prst="textNoShape">
              <a:avLst/>
            </a:prstTxWarp>
          </a:bodyPr>
          <a:lstStyle>
            <a:lvl1pPr defTabSz="911225">
              <a:defRPr sz="1200"/>
            </a:lvl1pPr>
          </a:lstStyle>
          <a:p>
            <a:pPr>
              <a:defRPr/>
            </a:pPr>
            <a:endParaRPr lang="es-ES"/>
          </a:p>
        </p:txBody>
      </p:sp>
      <p:sp>
        <p:nvSpPr>
          <p:cNvPr id="161796" name="Rectangle 4"/>
          <p:cNvSpPr>
            <a:spLocks noGrp="1" noChangeArrowheads="1"/>
          </p:cNvSpPr>
          <p:nvPr>
            <p:ph type="ftr" sz="quarter" idx="2"/>
          </p:nvPr>
        </p:nvSpPr>
        <p:spPr bwMode="auto">
          <a:xfrm>
            <a:off x="0" y="9383713"/>
            <a:ext cx="2940050" cy="495300"/>
          </a:xfrm>
          <a:prstGeom prst="rect">
            <a:avLst/>
          </a:prstGeom>
          <a:noFill/>
          <a:ln w="9525">
            <a:noFill/>
            <a:miter lim="800000"/>
            <a:headEnd/>
            <a:tailEnd/>
          </a:ln>
          <a:effectLst/>
        </p:spPr>
        <p:txBody>
          <a:bodyPr vert="horz" wrap="square" lIns="91093" tIns="45546" rIns="91093" bIns="45546" numCol="1" anchor="b" anchorCtr="0" compatLnSpc="1">
            <a:prstTxWarp prst="textNoShape">
              <a:avLst/>
            </a:prstTxWarp>
          </a:bodyPr>
          <a:lstStyle>
            <a:lvl1pPr algn="l" defTabSz="911225">
              <a:defRPr sz="1200"/>
            </a:lvl1pPr>
          </a:lstStyle>
          <a:p>
            <a:pPr>
              <a:defRPr/>
            </a:pPr>
            <a:endParaRPr lang="es-ES"/>
          </a:p>
        </p:txBody>
      </p:sp>
      <p:sp>
        <p:nvSpPr>
          <p:cNvPr id="161797" name="Rectangle 5"/>
          <p:cNvSpPr>
            <a:spLocks noGrp="1" noChangeArrowheads="1"/>
          </p:cNvSpPr>
          <p:nvPr>
            <p:ph type="sldNum" sz="quarter" idx="3"/>
          </p:nvPr>
        </p:nvSpPr>
        <p:spPr bwMode="auto">
          <a:xfrm>
            <a:off x="3840163" y="9383713"/>
            <a:ext cx="2940050" cy="495300"/>
          </a:xfrm>
          <a:prstGeom prst="rect">
            <a:avLst/>
          </a:prstGeom>
          <a:noFill/>
          <a:ln w="9525">
            <a:noFill/>
            <a:miter lim="800000"/>
            <a:headEnd/>
            <a:tailEnd/>
          </a:ln>
          <a:effectLst/>
        </p:spPr>
        <p:txBody>
          <a:bodyPr vert="horz" wrap="square" lIns="91093" tIns="45546" rIns="91093" bIns="45546" numCol="1" anchor="b" anchorCtr="0" compatLnSpc="1">
            <a:prstTxWarp prst="textNoShape">
              <a:avLst/>
            </a:prstTxWarp>
          </a:bodyPr>
          <a:lstStyle>
            <a:lvl1pPr defTabSz="911225">
              <a:defRPr sz="1200"/>
            </a:lvl1pPr>
          </a:lstStyle>
          <a:p>
            <a:pPr>
              <a:defRPr/>
            </a:pPr>
            <a:fld id="{3B6969A9-3821-4A4C-8478-0299BF82BA2F}" type="slidenum">
              <a:rPr lang="es-ES"/>
              <a:pPr>
                <a:defRPr/>
              </a:pPr>
              <a:t>‹Nº›</a:t>
            </a:fld>
            <a:endParaRPr lang="es-ES"/>
          </a:p>
        </p:txBody>
      </p:sp>
    </p:spTree>
    <p:extLst>
      <p:ext uri="{BB962C8B-B14F-4D97-AF65-F5344CB8AC3E}">
        <p14:creationId xmlns:p14="http://schemas.microsoft.com/office/powerpoint/2010/main" val="36349271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6914" name="Rectangle 2"/>
          <p:cNvSpPr>
            <a:spLocks noGrp="1" noChangeArrowheads="1"/>
          </p:cNvSpPr>
          <p:nvPr>
            <p:ph type="hdr" sz="quarter"/>
          </p:nvPr>
        </p:nvSpPr>
        <p:spPr bwMode="auto">
          <a:xfrm>
            <a:off x="0" y="0"/>
            <a:ext cx="2940050" cy="495300"/>
          </a:xfrm>
          <a:prstGeom prst="rect">
            <a:avLst/>
          </a:prstGeom>
          <a:noFill/>
          <a:ln w="9525">
            <a:noFill/>
            <a:miter lim="800000"/>
            <a:headEnd/>
            <a:tailEnd/>
          </a:ln>
          <a:effectLst/>
        </p:spPr>
        <p:txBody>
          <a:bodyPr vert="horz" wrap="square" lIns="91093" tIns="45546" rIns="91093" bIns="45546" numCol="1" anchor="t" anchorCtr="0" compatLnSpc="1">
            <a:prstTxWarp prst="textNoShape">
              <a:avLst/>
            </a:prstTxWarp>
          </a:bodyPr>
          <a:lstStyle>
            <a:lvl1pPr algn="l" defTabSz="911225">
              <a:defRPr sz="1200"/>
            </a:lvl1pPr>
          </a:lstStyle>
          <a:p>
            <a:pPr>
              <a:defRPr/>
            </a:pPr>
            <a:endParaRPr lang="es-ES"/>
          </a:p>
        </p:txBody>
      </p:sp>
      <p:sp>
        <p:nvSpPr>
          <p:cNvPr id="166915" name="Rectangle 3"/>
          <p:cNvSpPr>
            <a:spLocks noGrp="1" noChangeArrowheads="1"/>
          </p:cNvSpPr>
          <p:nvPr>
            <p:ph type="dt" idx="1"/>
          </p:nvPr>
        </p:nvSpPr>
        <p:spPr bwMode="auto">
          <a:xfrm>
            <a:off x="3840163" y="0"/>
            <a:ext cx="2940050" cy="495300"/>
          </a:xfrm>
          <a:prstGeom prst="rect">
            <a:avLst/>
          </a:prstGeom>
          <a:noFill/>
          <a:ln w="9525">
            <a:noFill/>
            <a:miter lim="800000"/>
            <a:headEnd/>
            <a:tailEnd/>
          </a:ln>
          <a:effectLst/>
        </p:spPr>
        <p:txBody>
          <a:bodyPr vert="horz" wrap="square" lIns="91093" tIns="45546" rIns="91093" bIns="45546" numCol="1" anchor="t" anchorCtr="0" compatLnSpc="1">
            <a:prstTxWarp prst="textNoShape">
              <a:avLst/>
            </a:prstTxWarp>
          </a:bodyPr>
          <a:lstStyle>
            <a:lvl1pPr defTabSz="911225">
              <a:defRPr sz="1200"/>
            </a:lvl1pPr>
          </a:lstStyle>
          <a:p>
            <a:pPr>
              <a:defRPr/>
            </a:pPr>
            <a:endParaRPr lang="es-ES"/>
          </a:p>
        </p:txBody>
      </p:sp>
      <p:sp>
        <p:nvSpPr>
          <p:cNvPr id="45060" name="Rectangle 4"/>
          <p:cNvSpPr>
            <a:spLocks noGrp="1" noRot="1" noChangeAspect="1" noChangeArrowheads="1" noTextEdit="1"/>
          </p:cNvSpPr>
          <p:nvPr>
            <p:ph type="sldImg" idx="2"/>
          </p:nvPr>
        </p:nvSpPr>
        <p:spPr bwMode="auto">
          <a:xfrm>
            <a:off x="920750" y="741363"/>
            <a:ext cx="4940300" cy="37052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6917" name="Rectangle 5"/>
          <p:cNvSpPr>
            <a:spLocks noGrp="1" noChangeArrowheads="1"/>
          </p:cNvSpPr>
          <p:nvPr>
            <p:ph type="body" sz="quarter" idx="3"/>
          </p:nvPr>
        </p:nvSpPr>
        <p:spPr bwMode="auto">
          <a:xfrm>
            <a:off x="677863" y="4694238"/>
            <a:ext cx="5426075" cy="4445000"/>
          </a:xfrm>
          <a:prstGeom prst="rect">
            <a:avLst/>
          </a:prstGeom>
          <a:noFill/>
          <a:ln w="9525">
            <a:noFill/>
            <a:miter lim="800000"/>
            <a:headEnd/>
            <a:tailEnd/>
          </a:ln>
          <a:effectLst/>
        </p:spPr>
        <p:txBody>
          <a:bodyPr vert="horz" wrap="square" lIns="91093" tIns="45546" rIns="91093" bIns="45546" numCol="1" anchor="t" anchorCtr="0" compatLnSpc="1">
            <a:prstTxWarp prst="textNoShape">
              <a:avLst/>
            </a:prstTxWarp>
          </a:body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p>
        </p:txBody>
      </p:sp>
      <p:sp>
        <p:nvSpPr>
          <p:cNvPr id="166918" name="Rectangle 6"/>
          <p:cNvSpPr>
            <a:spLocks noGrp="1" noChangeArrowheads="1"/>
          </p:cNvSpPr>
          <p:nvPr>
            <p:ph type="ftr" sz="quarter" idx="4"/>
          </p:nvPr>
        </p:nvSpPr>
        <p:spPr bwMode="auto">
          <a:xfrm>
            <a:off x="0" y="9383713"/>
            <a:ext cx="2940050" cy="495300"/>
          </a:xfrm>
          <a:prstGeom prst="rect">
            <a:avLst/>
          </a:prstGeom>
          <a:noFill/>
          <a:ln w="9525">
            <a:noFill/>
            <a:miter lim="800000"/>
            <a:headEnd/>
            <a:tailEnd/>
          </a:ln>
          <a:effectLst/>
        </p:spPr>
        <p:txBody>
          <a:bodyPr vert="horz" wrap="square" lIns="91093" tIns="45546" rIns="91093" bIns="45546" numCol="1" anchor="b" anchorCtr="0" compatLnSpc="1">
            <a:prstTxWarp prst="textNoShape">
              <a:avLst/>
            </a:prstTxWarp>
          </a:bodyPr>
          <a:lstStyle>
            <a:lvl1pPr algn="l" defTabSz="911225">
              <a:defRPr sz="1200"/>
            </a:lvl1pPr>
          </a:lstStyle>
          <a:p>
            <a:pPr>
              <a:defRPr/>
            </a:pPr>
            <a:endParaRPr lang="es-ES"/>
          </a:p>
        </p:txBody>
      </p:sp>
      <p:sp>
        <p:nvSpPr>
          <p:cNvPr id="166919" name="Rectangle 7"/>
          <p:cNvSpPr>
            <a:spLocks noGrp="1" noChangeArrowheads="1"/>
          </p:cNvSpPr>
          <p:nvPr>
            <p:ph type="sldNum" sz="quarter" idx="5"/>
          </p:nvPr>
        </p:nvSpPr>
        <p:spPr bwMode="auto">
          <a:xfrm>
            <a:off x="3840163" y="9383713"/>
            <a:ext cx="2940050" cy="495300"/>
          </a:xfrm>
          <a:prstGeom prst="rect">
            <a:avLst/>
          </a:prstGeom>
          <a:noFill/>
          <a:ln w="9525">
            <a:noFill/>
            <a:miter lim="800000"/>
            <a:headEnd/>
            <a:tailEnd/>
          </a:ln>
          <a:effectLst/>
        </p:spPr>
        <p:txBody>
          <a:bodyPr vert="horz" wrap="square" lIns="91093" tIns="45546" rIns="91093" bIns="45546" numCol="1" anchor="b" anchorCtr="0" compatLnSpc="1">
            <a:prstTxWarp prst="textNoShape">
              <a:avLst/>
            </a:prstTxWarp>
          </a:bodyPr>
          <a:lstStyle>
            <a:lvl1pPr defTabSz="911225">
              <a:defRPr sz="1200"/>
            </a:lvl1pPr>
          </a:lstStyle>
          <a:p>
            <a:pPr>
              <a:defRPr/>
            </a:pPr>
            <a:fld id="{87AC20F3-E81B-4868-8224-25137E267DC5}" type="slidenum">
              <a:rPr lang="es-ES"/>
              <a:pPr>
                <a:defRPr/>
              </a:pPr>
              <a:t>‹Nº›</a:t>
            </a:fld>
            <a:endParaRPr lang="es-ES"/>
          </a:p>
        </p:txBody>
      </p:sp>
    </p:spTree>
    <p:extLst>
      <p:ext uri="{BB962C8B-B14F-4D97-AF65-F5344CB8AC3E}">
        <p14:creationId xmlns:p14="http://schemas.microsoft.com/office/powerpoint/2010/main" val="35249836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a:t>
            </a:fld>
            <a:endParaRPr lang="es-ES"/>
          </a:p>
        </p:txBody>
      </p:sp>
    </p:spTree>
    <p:extLst>
      <p:ext uri="{BB962C8B-B14F-4D97-AF65-F5344CB8AC3E}">
        <p14:creationId xmlns:p14="http://schemas.microsoft.com/office/powerpoint/2010/main" val="6718569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12</a:t>
            </a:fld>
            <a:endParaRPr lang="es-ES"/>
          </a:p>
        </p:txBody>
      </p:sp>
    </p:spTree>
    <p:extLst>
      <p:ext uri="{BB962C8B-B14F-4D97-AF65-F5344CB8AC3E}">
        <p14:creationId xmlns:p14="http://schemas.microsoft.com/office/powerpoint/2010/main" val="1683530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13</a:t>
            </a:fld>
            <a:endParaRPr lang="es-ES"/>
          </a:p>
        </p:txBody>
      </p:sp>
    </p:spTree>
    <p:extLst>
      <p:ext uri="{BB962C8B-B14F-4D97-AF65-F5344CB8AC3E}">
        <p14:creationId xmlns:p14="http://schemas.microsoft.com/office/powerpoint/2010/main" val="33795196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14</a:t>
            </a:fld>
            <a:endParaRPr lang="es-ES"/>
          </a:p>
        </p:txBody>
      </p:sp>
    </p:spTree>
    <p:extLst>
      <p:ext uri="{BB962C8B-B14F-4D97-AF65-F5344CB8AC3E}">
        <p14:creationId xmlns:p14="http://schemas.microsoft.com/office/powerpoint/2010/main" val="19818420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15</a:t>
            </a:fld>
            <a:endParaRPr lang="es-ES"/>
          </a:p>
        </p:txBody>
      </p:sp>
    </p:spTree>
    <p:extLst>
      <p:ext uri="{BB962C8B-B14F-4D97-AF65-F5344CB8AC3E}">
        <p14:creationId xmlns:p14="http://schemas.microsoft.com/office/powerpoint/2010/main" val="36459402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16</a:t>
            </a:fld>
            <a:endParaRPr lang="es-ES"/>
          </a:p>
        </p:txBody>
      </p:sp>
    </p:spTree>
    <p:extLst>
      <p:ext uri="{BB962C8B-B14F-4D97-AF65-F5344CB8AC3E}">
        <p14:creationId xmlns:p14="http://schemas.microsoft.com/office/powerpoint/2010/main" val="12828850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17</a:t>
            </a:fld>
            <a:endParaRPr lang="es-ES"/>
          </a:p>
        </p:txBody>
      </p:sp>
    </p:spTree>
    <p:extLst>
      <p:ext uri="{BB962C8B-B14F-4D97-AF65-F5344CB8AC3E}">
        <p14:creationId xmlns:p14="http://schemas.microsoft.com/office/powerpoint/2010/main" val="2989118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18</a:t>
            </a:fld>
            <a:endParaRPr lang="es-ES"/>
          </a:p>
        </p:txBody>
      </p:sp>
    </p:spTree>
    <p:extLst>
      <p:ext uri="{BB962C8B-B14F-4D97-AF65-F5344CB8AC3E}">
        <p14:creationId xmlns:p14="http://schemas.microsoft.com/office/powerpoint/2010/main" val="28026786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19</a:t>
            </a:fld>
            <a:endParaRPr lang="es-ES"/>
          </a:p>
        </p:txBody>
      </p:sp>
    </p:spTree>
    <p:extLst>
      <p:ext uri="{BB962C8B-B14F-4D97-AF65-F5344CB8AC3E}">
        <p14:creationId xmlns:p14="http://schemas.microsoft.com/office/powerpoint/2010/main" val="719576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20</a:t>
            </a:fld>
            <a:endParaRPr lang="es-ES"/>
          </a:p>
        </p:txBody>
      </p:sp>
    </p:spTree>
    <p:extLst>
      <p:ext uri="{BB962C8B-B14F-4D97-AF65-F5344CB8AC3E}">
        <p14:creationId xmlns:p14="http://schemas.microsoft.com/office/powerpoint/2010/main" val="33069547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21</a:t>
            </a:fld>
            <a:endParaRPr lang="es-ES"/>
          </a:p>
        </p:txBody>
      </p:sp>
    </p:spTree>
    <p:extLst>
      <p:ext uri="{BB962C8B-B14F-4D97-AF65-F5344CB8AC3E}">
        <p14:creationId xmlns:p14="http://schemas.microsoft.com/office/powerpoint/2010/main" val="3198978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4</a:t>
            </a:fld>
            <a:endParaRPr lang="es-ES"/>
          </a:p>
        </p:txBody>
      </p:sp>
    </p:spTree>
    <p:extLst>
      <p:ext uri="{BB962C8B-B14F-4D97-AF65-F5344CB8AC3E}">
        <p14:creationId xmlns:p14="http://schemas.microsoft.com/office/powerpoint/2010/main" val="6112034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22</a:t>
            </a:fld>
            <a:endParaRPr lang="es-ES"/>
          </a:p>
        </p:txBody>
      </p:sp>
    </p:spTree>
    <p:extLst>
      <p:ext uri="{BB962C8B-B14F-4D97-AF65-F5344CB8AC3E}">
        <p14:creationId xmlns:p14="http://schemas.microsoft.com/office/powerpoint/2010/main" val="19948833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23</a:t>
            </a:fld>
            <a:endParaRPr lang="es-ES"/>
          </a:p>
        </p:txBody>
      </p:sp>
    </p:spTree>
    <p:extLst>
      <p:ext uri="{BB962C8B-B14F-4D97-AF65-F5344CB8AC3E}">
        <p14:creationId xmlns:p14="http://schemas.microsoft.com/office/powerpoint/2010/main" val="42500092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24</a:t>
            </a:fld>
            <a:endParaRPr lang="es-ES"/>
          </a:p>
        </p:txBody>
      </p:sp>
    </p:spTree>
    <p:extLst>
      <p:ext uri="{BB962C8B-B14F-4D97-AF65-F5344CB8AC3E}">
        <p14:creationId xmlns:p14="http://schemas.microsoft.com/office/powerpoint/2010/main" val="19797708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25</a:t>
            </a:fld>
            <a:endParaRPr lang="es-ES"/>
          </a:p>
        </p:txBody>
      </p:sp>
    </p:spTree>
    <p:extLst>
      <p:ext uri="{BB962C8B-B14F-4D97-AF65-F5344CB8AC3E}">
        <p14:creationId xmlns:p14="http://schemas.microsoft.com/office/powerpoint/2010/main" val="15774336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26</a:t>
            </a:fld>
            <a:endParaRPr lang="es-ES"/>
          </a:p>
        </p:txBody>
      </p:sp>
    </p:spTree>
    <p:extLst>
      <p:ext uri="{BB962C8B-B14F-4D97-AF65-F5344CB8AC3E}">
        <p14:creationId xmlns:p14="http://schemas.microsoft.com/office/powerpoint/2010/main" val="34059545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27</a:t>
            </a:fld>
            <a:endParaRPr lang="es-ES"/>
          </a:p>
        </p:txBody>
      </p:sp>
    </p:spTree>
    <p:extLst>
      <p:ext uri="{BB962C8B-B14F-4D97-AF65-F5344CB8AC3E}">
        <p14:creationId xmlns:p14="http://schemas.microsoft.com/office/powerpoint/2010/main" val="41529740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28</a:t>
            </a:fld>
            <a:endParaRPr lang="es-ES"/>
          </a:p>
        </p:txBody>
      </p:sp>
    </p:spTree>
    <p:extLst>
      <p:ext uri="{BB962C8B-B14F-4D97-AF65-F5344CB8AC3E}">
        <p14:creationId xmlns:p14="http://schemas.microsoft.com/office/powerpoint/2010/main" val="36286572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29</a:t>
            </a:fld>
            <a:endParaRPr lang="es-ES"/>
          </a:p>
        </p:txBody>
      </p:sp>
    </p:spTree>
    <p:extLst>
      <p:ext uri="{BB962C8B-B14F-4D97-AF65-F5344CB8AC3E}">
        <p14:creationId xmlns:p14="http://schemas.microsoft.com/office/powerpoint/2010/main" val="3529791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30</a:t>
            </a:fld>
            <a:endParaRPr lang="es-ES"/>
          </a:p>
        </p:txBody>
      </p:sp>
    </p:spTree>
    <p:extLst>
      <p:ext uri="{BB962C8B-B14F-4D97-AF65-F5344CB8AC3E}">
        <p14:creationId xmlns:p14="http://schemas.microsoft.com/office/powerpoint/2010/main" val="32982216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31</a:t>
            </a:fld>
            <a:endParaRPr lang="es-ES"/>
          </a:p>
        </p:txBody>
      </p:sp>
    </p:spTree>
    <p:extLst>
      <p:ext uri="{BB962C8B-B14F-4D97-AF65-F5344CB8AC3E}">
        <p14:creationId xmlns:p14="http://schemas.microsoft.com/office/powerpoint/2010/main" val="3786429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5</a:t>
            </a:fld>
            <a:endParaRPr lang="es-ES"/>
          </a:p>
        </p:txBody>
      </p:sp>
    </p:spTree>
    <p:extLst>
      <p:ext uri="{BB962C8B-B14F-4D97-AF65-F5344CB8AC3E}">
        <p14:creationId xmlns:p14="http://schemas.microsoft.com/office/powerpoint/2010/main" val="17049353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32</a:t>
            </a:fld>
            <a:endParaRPr lang="es-ES"/>
          </a:p>
        </p:txBody>
      </p:sp>
    </p:spTree>
    <p:extLst>
      <p:ext uri="{BB962C8B-B14F-4D97-AF65-F5344CB8AC3E}">
        <p14:creationId xmlns:p14="http://schemas.microsoft.com/office/powerpoint/2010/main" val="21236447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33</a:t>
            </a:fld>
            <a:endParaRPr lang="es-ES"/>
          </a:p>
        </p:txBody>
      </p:sp>
    </p:spTree>
    <p:extLst>
      <p:ext uri="{BB962C8B-B14F-4D97-AF65-F5344CB8AC3E}">
        <p14:creationId xmlns:p14="http://schemas.microsoft.com/office/powerpoint/2010/main" val="28383307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r>
              <a:rPr lang="es-ES" dirty="0" err="1"/>
              <a:t>Configuracion</a:t>
            </a:r>
            <a:r>
              <a:rPr lang="es-ES" dirty="0"/>
              <a:t> en scapy &gt;&gt;&gt;</a:t>
            </a:r>
            <a:r>
              <a:rPr lang="es-ES" dirty="0" err="1"/>
              <a:t>conf</a:t>
            </a:r>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34</a:t>
            </a:fld>
            <a:endParaRPr lang="es-ES"/>
          </a:p>
        </p:txBody>
      </p:sp>
    </p:spTree>
    <p:extLst>
      <p:ext uri="{BB962C8B-B14F-4D97-AF65-F5344CB8AC3E}">
        <p14:creationId xmlns:p14="http://schemas.microsoft.com/office/powerpoint/2010/main" val="33623290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r>
              <a:rPr lang="es-ES" dirty="0" err="1"/>
              <a:t>Configuracion</a:t>
            </a:r>
            <a:r>
              <a:rPr lang="es-ES" dirty="0"/>
              <a:t> en scapy &gt;&gt;&gt;</a:t>
            </a:r>
            <a:r>
              <a:rPr lang="es-ES" dirty="0" err="1"/>
              <a:t>conf</a:t>
            </a:r>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35</a:t>
            </a:fld>
            <a:endParaRPr lang="es-ES"/>
          </a:p>
        </p:txBody>
      </p:sp>
    </p:spTree>
    <p:extLst>
      <p:ext uri="{BB962C8B-B14F-4D97-AF65-F5344CB8AC3E}">
        <p14:creationId xmlns:p14="http://schemas.microsoft.com/office/powerpoint/2010/main" val="24002685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r>
              <a:rPr lang="es-ES" dirty="0" err="1"/>
              <a:t>Configuracion</a:t>
            </a:r>
            <a:r>
              <a:rPr lang="es-ES" dirty="0"/>
              <a:t> en scapy &gt;&gt;&gt;</a:t>
            </a:r>
            <a:r>
              <a:rPr lang="es-ES" dirty="0" err="1"/>
              <a:t>conf</a:t>
            </a:r>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36</a:t>
            </a:fld>
            <a:endParaRPr lang="es-ES"/>
          </a:p>
        </p:txBody>
      </p:sp>
    </p:spTree>
    <p:extLst>
      <p:ext uri="{BB962C8B-B14F-4D97-AF65-F5344CB8AC3E}">
        <p14:creationId xmlns:p14="http://schemas.microsoft.com/office/powerpoint/2010/main" val="25382876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r>
              <a:rPr lang="es-ES" dirty="0" err="1"/>
              <a:t>Configuracion</a:t>
            </a:r>
            <a:r>
              <a:rPr lang="es-ES" dirty="0"/>
              <a:t> en scapy &gt;&gt;&gt;</a:t>
            </a:r>
            <a:r>
              <a:rPr lang="es-ES" dirty="0" err="1"/>
              <a:t>conf</a:t>
            </a:r>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37</a:t>
            </a:fld>
            <a:endParaRPr lang="es-ES"/>
          </a:p>
        </p:txBody>
      </p:sp>
    </p:spTree>
    <p:extLst>
      <p:ext uri="{BB962C8B-B14F-4D97-AF65-F5344CB8AC3E}">
        <p14:creationId xmlns:p14="http://schemas.microsoft.com/office/powerpoint/2010/main" val="29296544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r>
              <a:rPr lang="es-ES" dirty="0" err="1"/>
              <a:t>Configuracion</a:t>
            </a:r>
            <a:r>
              <a:rPr lang="es-ES" dirty="0"/>
              <a:t> en scapy &gt;&gt;&gt;</a:t>
            </a:r>
            <a:r>
              <a:rPr lang="es-ES" dirty="0" err="1"/>
              <a:t>conf</a:t>
            </a:r>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38</a:t>
            </a:fld>
            <a:endParaRPr lang="es-ES"/>
          </a:p>
        </p:txBody>
      </p:sp>
    </p:spTree>
    <p:extLst>
      <p:ext uri="{BB962C8B-B14F-4D97-AF65-F5344CB8AC3E}">
        <p14:creationId xmlns:p14="http://schemas.microsoft.com/office/powerpoint/2010/main" val="13189805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r>
              <a:rPr lang="es-ES" dirty="0" err="1"/>
              <a:t>Configuracion</a:t>
            </a:r>
            <a:r>
              <a:rPr lang="es-ES" dirty="0"/>
              <a:t> en scapy &gt;&gt;&gt;</a:t>
            </a:r>
            <a:r>
              <a:rPr lang="es-ES" dirty="0" err="1"/>
              <a:t>conf</a:t>
            </a:r>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39</a:t>
            </a:fld>
            <a:endParaRPr lang="es-ES"/>
          </a:p>
        </p:txBody>
      </p:sp>
    </p:spTree>
    <p:extLst>
      <p:ext uri="{BB962C8B-B14F-4D97-AF65-F5344CB8AC3E}">
        <p14:creationId xmlns:p14="http://schemas.microsoft.com/office/powerpoint/2010/main" val="4641320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r>
              <a:rPr lang="es-ES" dirty="0" err="1"/>
              <a:t>Configuracion</a:t>
            </a:r>
            <a:r>
              <a:rPr lang="es-ES" dirty="0"/>
              <a:t> en scapy &gt;&gt;&gt;</a:t>
            </a:r>
            <a:r>
              <a:rPr lang="es-ES" dirty="0" err="1"/>
              <a:t>conf</a:t>
            </a:r>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40</a:t>
            </a:fld>
            <a:endParaRPr lang="es-ES"/>
          </a:p>
        </p:txBody>
      </p:sp>
    </p:spTree>
    <p:extLst>
      <p:ext uri="{BB962C8B-B14F-4D97-AF65-F5344CB8AC3E}">
        <p14:creationId xmlns:p14="http://schemas.microsoft.com/office/powerpoint/2010/main" val="6206580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r>
              <a:rPr lang="es-ES" dirty="0" err="1"/>
              <a:t>Configuracion</a:t>
            </a:r>
            <a:r>
              <a:rPr lang="es-ES" dirty="0"/>
              <a:t> en scapy &gt;&gt;&gt;</a:t>
            </a:r>
            <a:r>
              <a:rPr lang="es-ES" dirty="0" err="1"/>
              <a:t>conf</a:t>
            </a:r>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41</a:t>
            </a:fld>
            <a:endParaRPr lang="es-ES"/>
          </a:p>
        </p:txBody>
      </p:sp>
    </p:spTree>
    <p:extLst>
      <p:ext uri="{BB962C8B-B14F-4D97-AF65-F5344CB8AC3E}">
        <p14:creationId xmlns:p14="http://schemas.microsoft.com/office/powerpoint/2010/main" val="3855535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6</a:t>
            </a:fld>
            <a:endParaRPr lang="es-ES"/>
          </a:p>
        </p:txBody>
      </p:sp>
    </p:spTree>
    <p:extLst>
      <p:ext uri="{BB962C8B-B14F-4D97-AF65-F5344CB8AC3E}">
        <p14:creationId xmlns:p14="http://schemas.microsoft.com/office/powerpoint/2010/main" val="32600360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r>
              <a:rPr lang="es-ES" dirty="0" err="1"/>
              <a:t>Configuracion</a:t>
            </a:r>
            <a:r>
              <a:rPr lang="es-ES" dirty="0"/>
              <a:t> en scapy &gt;&gt;&gt;</a:t>
            </a:r>
            <a:r>
              <a:rPr lang="es-ES" dirty="0" err="1"/>
              <a:t>conf</a:t>
            </a:r>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42</a:t>
            </a:fld>
            <a:endParaRPr lang="es-ES"/>
          </a:p>
        </p:txBody>
      </p:sp>
    </p:spTree>
    <p:extLst>
      <p:ext uri="{BB962C8B-B14F-4D97-AF65-F5344CB8AC3E}">
        <p14:creationId xmlns:p14="http://schemas.microsoft.com/office/powerpoint/2010/main" val="19008747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r>
              <a:rPr lang="es-ES" dirty="0" err="1"/>
              <a:t>Configuracion</a:t>
            </a:r>
            <a:r>
              <a:rPr lang="es-ES" dirty="0"/>
              <a:t> en scapy &gt;&gt;&gt;</a:t>
            </a:r>
            <a:r>
              <a:rPr lang="es-ES" dirty="0" err="1"/>
              <a:t>conf</a:t>
            </a:r>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43</a:t>
            </a:fld>
            <a:endParaRPr lang="es-ES"/>
          </a:p>
        </p:txBody>
      </p:sp>
    </p:spTree>
    <p:extLst>
      <p:ext uri="{BB962C8B-B14F-4D97-AF65-F5344CB8AC3E}">
        <p14:creationId xmlns:p14="http://schemas.microsoft.com/office/powerpoint/2010/main" val="3890300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r>
              <a:rPr lang="es-ES" dirty="0" err="1"/>
              <a:t>Configuracion</a:t>
            </a:r>
            <a:r>
              <a:rPr lang="es-ES" dirty="0"/>
              <a:t> en scapy &gt;&gt;&gt;</a:t>
            </a:r>
            <a:r>
              <a:rPr lang="es-ES" dirty="0" err="1"/>
              <a:t>conf</a:t>
            </a:r>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44</a:t>
            </a:fld>
            <a:endParaRPr lang="es-ES"/>
          </a:p>
        </p:txBody>
      </p:sp>
    </p:spTree>
    <p:extLst>
      <p:ext uri="{BB962C8B-B14F-4D97-AF65-F5344CB8AC3E}">
        <p14:creationId xmlns:p14="http://schemas.microsoft.com/office/powerpoint/2010/main" val="9764783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r>
              <a:rPr lang="es-ES" dirty="0" err="1"/>
              <a:t>Configuracion</a:t>
            </a:r>
            <a:r>
              <a:rPr lang="es-ES" dirty="0"/>
              <a:t> en scapy &gt;&gt;&gt;</a:t>
            </a:r>
            <a:r>
              <a:rPr lang="es-ES" dirty="0" err="1"/>
              <a:t>conf</a:t>
            </a:r>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45</a:t>
            </a:fld>
            <a:endParaRPr lang="es-ES"/>
          </a:p>
        </p:txBody>
      </p:sp>
    </p:spTree>
    <p:extLst>
      <p:ext uri="{BB962C8B-B14F-4D97-AF65-F5344CB8AC3E}">
        <p14:creationId xmlns:p14="http://schemas.microsoft.com/office/powerpoint/2010/main" val="60189182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r>
              <a:rPr lang="es-ES" dirty="0" err="1"/>
              <a:t>Configuracion</a:t>
            </a:r>
            <a:r>
              <a:rPr lang="es-ES" dirty="0"/>
              <a:t> en scapy &gt;&gt;&gt;</a:t>
            </a:r>
            <a:r>
              <a:rPr lang="es-ES" dirty="0" err="1"/>
              <a:t>conf</a:t>
            </a:r>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46</a:t>
            </a:fld>
            <a:endParaRPr lang="es-ES"/>
          </a:p>
        </p:txBody>
      </p:sp>
    </p:spTree>
    <p:extLst>
      <p:ext uri="{BB962C8B-B14F-4D97-AF65-F5344CB8AC3E}">
        <p14:creationId xmlns:p14="http://schemas.microsoft.com/office/powerpoint/2010/main" val="9036650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r>
              <a:rPr lang="es-ES" dirty="0" err="1"/>
              <a:t>Configuracion</a:t>
            </a:r>
            <a:r>
              <a:rPr lang="es-ES" dirty="0"/>
              <a:t> en scapy &gt;&gt;&gt;</a:t>
            </a:r>
            <a:r>
              <a:rPr lang="es-ES" dirty="0" err="1"/>
              <a:t>conf</a:t>
            </a:r>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47</a:t>
            </a:fld>
            <a:endParaRPr lang="es-ES"/>
          </a:p>
        </p:txBody>
      </p:sp>
    </p:spTree>
    <p:extLst>
      <p:ext uri="{BB962C8B-B14F-4D97-AF65-F5344CB8AC3E}">
        <p14:creationId xmlns:p14="http://schemas.microsoft.com/office/powerpoint/2010/main" val="399463148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48</a:t>
            </a:fld>
            <a:endParaRPr lang="es-ES"/>
          </a:p>
        </p:txBody>
      </p:sp>
    </p:spTree>
    <p:extLst>
      <p:ext uri="{BB962C8B-B14F-4D97-AF65-F5344CB8AC3E}">
        <p14:creationId xmlns:p14="http://schemas.microsoft.com/office/powerpoint/2010/main" val="263098293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49</a:t>
            </a:fld>
            <a:endParaRPr lang="es-ES"/>
          </a:p>
        </p:txBody>
      </p:sp>
    </p:spTree>
    <p:extLst>
      <p:ext uri="{BB962C8B-B14F-4D97-AF65-F5344CB8AC3E}">
        <p14:creationId xmlns:p14="http://schemas.microsoft.com/office/powerpoint/2010/main" val="262996414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50</a:t>
            </a:fld>
            <a:endParaRPr lang="es-ES"/>
          </a:p>
        </p:txBody>
      </p:sp>
    </p:spTree>
    <p:extLst>
      <p:ext uri="{BB962C8B-B14F-4D97-AF65-F5344CB8AC3E}">
        <p14:creationId xmlns:p14="http://schemas.microsoft.com/office/powerpoint/2010/main" val="28326871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7</a:t>
            </a:fld>
            <a:endParaRPr lang="es-ES"/>
          </a:p>
        </p:txBody>
      </p:sp>
    </p:spTree>
    <p:extLst>
      <p:ext uri="{BB962C8B-B14F-4D97-AF65-F5344CB8AC3E}">
        <p14:creationId xmlns:p14="http://schemas.microsoft.com/office/powerpoint/2010/main" val="42249279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8</a:t>
            </a:fld>
            <a:endParaRPr lang="es-ES"/>
          </a:p>
        </p:txBody>
      </p:sp>
    </p:spTree>
    <p:extLst>
      <p:ext uri="{BB962C8B-B14F-4D97-AF65-F5344CB8AC3E}">
        <p14:creationId xmlns:p14="http://schemas.microsoft.com/office/powerpoint/2010/main" val="22244169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9</a:t>
            </a:fld>
            <a:endParaRPr lang="es-ES"/>
          </a:p>
        </p:txBody>
      </p:sp>
    </p:spTree>
    <p:extLst>
      <p:ext uri="{BB962C8B-B14F-4D97-AF65-F5344CB8AC3E}">
        <p14:creationId xmlns:p14="http://schemas.microsoft.com/office/powerpoint/2010/main" val="21476691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10</a:t>
            </a:fld>
            <a:endParaRPr lang="es-ES"/>
          </a:p>
        </p:txBody>
      </p:sp>
    </p:spTree>
    <p:extLst>
      <p:ext uri="{BB962C8B-B14F-4D97-AF65-F5344CB8AC3E}">
        <p14:creationId xmlns:p14="http://schemas.microsoft.com/office/powerpoint/2010/main" val="31720935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11</a:t>
            </a:fld>
            <a:endParaRPr lang="es-ES"/>
          </a:p>
        </p:txBody>
      </p:sp>
    </p:spTree>
    <p:extLst>
      <p:ext uri="{BB962C8B-B14F-4D97-AF65-F5344CB8AC3E}">
        <p14:creationId xmlns:p14="http://schemas.microsoft.com/office/powerpoint/2010/main" val="26236978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tiff"/><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2.tiff"/><Relationship Id="rId5" Type="http://schemas.openxmlformats.org/officeDocument/2006/relationships/image" Target="../media/image5.pn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2">
    <p:spTree>
      <p:nvGrpSpPr>
        <p:cNvPr id="1" name=""/>
        <p:cNvGrpSpPr/>
        <p:nvPr/>
      </p:nvGrpSpPr>
      <p:grpSpPr>
        <a:xfrm>
          <a:off x="0" y="0"/>
          <a:ext cx="0" cy="0"/>
          <a:chOff x="0" y="0"/>
          <a:chExt cx="0" cy="0"/>
        </a:xfrm>
      </p:grpSpPr>
      <p:pic>
        <p:nvPicPr>
          <p:cNvPr id="12" name="Imagen 11"/>
          <p:cNvPicPr>
            <a:picLocks noChangeAspect="1"/>
          </p:cNvPicPr>
          <p:nvPr userDrawn="1"/>
        </p:nvPicPr>
        <p:blipFill rotWithShape="1">
          <a:blip r:embed="rId2"/>
          <a:srcRect l="7077" t="35215"/>
          <a:stretch/>
        </p:blipFill>
        <p:spPr>
          <a:xfrm>
            <a:off x="0" y="4435214"/>
            <a:ext cx="2140744" cy="2245008"/>
          </a:xfrm>
          <a:prstGeom prst="rect">
            <a:avLst/>
          </a:prstGeom>
        </p:spPr>
      </p:pic>
      <p:pic>
        <p:nvPicPr>
          <p:cNvPr id="16" name="Picture 3"/>
          <p:cNvPicPr>
            <a:picLocks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141032" y="2118361"/>
            <a:ext cx="53503" cy="4739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54" name="Rectangle 18"/>
          <p:cNvSpPr>
            <a:spLocks noGrp="1" noChangeArrowheads="1"/>
          </p:cNvSpPr>
          <p:nvPr>
            <p:ph type="subTitle" idx="1"/>
          </p:nvPr>
        </p:nvSpPr>
        <p:spPr>
          <a:xfrm>
            <a:off x="2644048" y="4364863"/>
            <a:ext cx="5808836" cy="1998921"/>
          </a:xfrm>
        </p:spPr>
        <p:txBody>
          <a:bodyPr/>
          <a:lstStyle>
            <a:lvl1pPr marL="0" indent="0">
              <a:spcBef>
                <a:spcPts val="300"/>
              </a:spcBef>
              <a:buClr>
                <a:schemeClr val="bg1">
                  <a:lumMod val="50000"/>
                </a:schemeClr>
              </a:buClr>
              <a:buSzPct val="90000"/>
              <a:buFont typeface="+mj-lt"/>
              <a:buNone/>
              <a:defRPr sz="2400" b="1" baseline="0">
                <a:solidFill>
                  <a:schemeClr val="tx1">
                    <a:lumMod val="75000"/>
                    <a:lumOff val="25000"/>
                  </a:schemeClr>
                </a:solidFill>
              </a:defRPr>
            </a:lvl1pPr>
          </a:lstStyle>
          <a:p>
            <a:endParaRPr lang="es-ES" dirty="0"/>
          </a:p>
        </p:txBody>
      </p:sp>
      <p:sp>
        <p:nvSpPr>
          <p:cNvPr id="39953" name="Rectangle 17"/>
          <p:cNvSpPr>
            <a:spLocks noGrp="1" noChangeArrowheads="1"/>
          </p:cNvSpPr>
          <p:nvPr>
            <p:ph type="ctrTitle"/>
          </p:nvPr>
        </p:nvSpPr>
        <p:spPr>
          <a:xfrm>
            <a:off x="2644048" y="1994053"/>
            <a:ext cx="5808836" cy="1937635"/>
          </a:xfrm>
        </p:spPr>
        <p:txBody>
          <a:bodyPr/>
          <a:lstStyle>
            <a:lvl1pPr>
              <a:spcBef>
                <a:spcPts val="300"/>
              </a:spcBef>
              <a:defRPr sz="4000" b="1" baseline="0">
                <a:solidFill>
                  <a:schemeClr val="tx1"/>
                </a:solidFill>
              </a:defRPr>
            </a:lvl1pPr>
          </a:lstStyle>
          <a:p>
            <a:endParaRPr lang="es-ES" dirty="0"/>
          </a:p>
        </p:txBody>
      </p:sp>
      <p:pic>
        <p:nvPicPr>
          <p:cNvPr id="24" name="Picture 3"/>
          <p:cNvPicPr>
            <a:picLocks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 y="6678000"/>
            <a:ext cx="9143996" cy="1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992" y="2971264"/>
            <a:ext cx="1102761" cy="1102761"/>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8992" y="1557529"/>
            <a:ext cx="1102761" cy="1102761"/>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3"/>
          <p:cNvSpPr txBox="1">
            <a:spLocks noChangeArrowheads="1"/>
          </p:cNvSpPr>
          <p:nvPr userDrawn="1"/>
        </p:nvSpPr>
        <p:spPr bwMode="auto">
          <a:xfrm>
            <a:off x="5784219" y="5967740"/>
            <a:ext cx="3239492" cy="710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ts val="300"/>
              </a:spcBef>
              <a:spcAft>
                <a:spcPct val="0"/>
              </a:spcAft>
              <a:buClr>
                <a:schemeClr val="bg1">
                  <a:lumMod val="50000"/>
                </a:schemeClr>
              </a:buClr>
              <a:buSzPct val="90000"/>
              <a:buFont typeface="+mj-lt"/>
              <a:buNone/>
              <a:defRPr sz="3200" b="1" baseline="0">
                <a:solidFill>
                  <a:schemeClr val="tx1">
                    <a:lumMod val="75000"/>
                    <a:lumOff val="25000"/>
                  </a:schemeClr>
                </a:solidFill>
                <a:latin typeface="Calibri" pitchFamily="34" charset="0"/>
                <a:ea typeface="+mn-ea"/>
                <a:cs typeface="Calibri" pitchFamily="34" charset="0"/>
              </a:defRPr>
            </a:lvl1pPr>
            <a:lvl2pPr marL="633413" indent="-269875" algn="l" rtl="0" eaLnBrk="0" fontAlgn="base" hangingPunct="0">
              <a:spcBef>
                <a:spcPct val="20000"/>
              </a:spcBef>
              <a:spcAft>
                <a:spcPct val="0"/>
              </a:spcAft>
              <a:buClr>
                <a:schemeClr val="accent2"/>
              </a:buClr>
              <a:buSzPct val="70000"/>
              <a:buFont typeface="Wingdings" pitchFamily="2" charset="2"/>
              <a:buChar char="¨"/>
              <a:defRPr sz="2400">
                <a:solidFill>
                  <a:schemeClr val="tx1"/>
                </a:solidFill>
                <a:latin typeface="Calibri" pitchFamily="34" charset="0"/>
                <a:cs typeface="Calibri" pitchFamily="34" charset="0"/>
              </a:defRPr>
            </a:lvl2pPr>
            <a:lvl3pPr marL="892175" indent="-263525" algn="l" rtl="0" eaLnBrk="0" fontAlgn="base" hangingPunct="0">
              <a:spcBef>
                <a:spcPct val="20000"/>
              </a:spcBef>
              <a:spcAft>
                <a:spcPct val="0"/>
              </a:spcAft>
              <a:buClr>
                <a:schemeClr val="bg2"/>
              </a:buClr>
              <a:buSzPct val="85000"/>
              <a:buFont typeface="Wingdings" pitchFamily="2" charset="2"/>
              <a:buChar char="n"/>
              <a:defRPr sz="2000">
                <a:solidFill>
                  <a:schemeClr val="tx1"/>
                </a:solidFill>
                <a:latin typeface="Calibri" pitchFamily="34" charset="0"/>
                <a:cs typeface="Calibri" pitchFamily="34" charset="0"/>
              </a:defRPr>
            </a:lvl3pPr>
            <a:lvl4pPr marL="1171575" indent="-190500" algn="l" rtl="0" eaLnBrk="0" fontAlgn="base" hangingPunct="0">
              <a:spcBef>
                <a:spcPct val="20000"/>
              </a:spcBef>
              <a:spcAft>
                <a:spcPct val="0"/>
              </a:spcAft>
              <a:buClr>
                <a:schemeClr val="accent2"/>
              </a:buClr>
              <a:buSzPct val="70000"/>
              <a:buFont typeface="Wingdings" pitchFamily="2" charset="2"/>
              <a:buChar char="¨"/>
              <a:defRPr sz="1800">
                <a:solidFill>
                  <a:schemeClr val="tx1"/>
                </a:solidFill>
                <a:latin typeface="Calibri" pitchFamily="34" charset="0"/>
                <a:cs typeface="Calibri" pitchFamily="34" charset="0"/>
              </a:defRPr>
            </a:lvl4pPr>
            <a:lvl5pPr marL="1431925" indent="-176213" algn="l" rtl="0" eaLnBrk="0" fontAlgn="base" hangingPunct="0">
              <a:spcBef>
                <a:spcPct val="20000"/>
              </a:spcBef>
              <a:spcAft>
                <a:spcPct val="0"/>
              </a:spcAft>
              <a:buClr>
                <a:schemeClr val="bg2"/>
              </a:buClr>
              <a:buSzPct val="110000"/>
              <a:buFont typeface="Wingdings" pitchFamily="2" charset="2"/>
              <a:buChar char="§"/>
              <a:defRPr sz="1600">
                <a:solidFill>
                  <a:schemeClr val="tx1"/>
                </a:solidFill>
                <a:latin typeface="Calibri" pitchFamily="34" charset="0"/>
                <a:cs typeface="Calibri" pitchFamily="34" charset="0"/>
              </a:defRPr>
            </a:lvl5pPr>
            <a:lvl6pPr marL="2514600" indent="-228600" algn="l" rtl="0" fontAlgn="base">
              <a:spcBef>
                <a:spcPct val="20000"/>
              </a:spcBef>
              <a:spcAft>
                <a:spcPct val="0"/>
              </a:spcAft>
              <a:buClr>
                <a:schemeClr val="bg2"/>
              </a:buClr>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a:solidFill>
                  <a:schemeClr val="tx1"/>
                </a:solidFill>
                <a:latin typeface="+mn-lt"/>
              </a:defRPr>
            </a:lvl9pPr>
          </a:lstStyle>
          <a:p>
            <a:pPr algn="r" eaLnBrk="1" hangingPunct="1">
              <a:spcBef>
                <a:spcPct val="0"/>
              </a:spcBef>
            </a:pPr>
            <a:r>
              <a:rPr lang="es-ES" sz="2000" kern="0" dirty="0"/>
              <a:t>José Luis Martínez</a:t>
            </a:r>
          </a:p>
          <a:p>
            <a:pPr algn="r" eaLnBrk="1" hangingPunct="1">
              <a:spcBef>
                <a:spcPct val="0"/>
              </a:spcBef>
            </a:pPr>
            <a:r>
              <a:rPr lang="es-ES" sz="1100" kern="0" dirty="0"/>
              <a:t>Universidad de Castilla–La Mancha </a:t>
            </a:r>
          </a:p>
        </p:txBody>
      </p:sp>
      <p:pic>
        <p:nvPicPr>
          <p:cNvPr id="13" name="Picture 9" descr="http://www.uclm.es/cidi/descargas/logomarca/jpg/logouclm_1_color.jp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448346" y="141672"/>
            <a:ext cx="1176660" cy="980727"/>
          </a:xfrm>
          <a:prstGeom prst="rect">
            <a:avLst/>
          </a:prstGeom>
          <a:ln>
            <a:noFill/>
          </a:ln>
          <a:effectLst>
            <a:outerShdw blurRad="292100" dist="635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a:extLst>
              <a:ext uri="{FF2B5EF4-FFF2-40B4-BE49-F238E27FC236}">
                <a16:creationId xmlns:a16="http://schemas.microsoft.com/office/drawing/2014/main" xmlns="" id="{06BA34B4-D5CB-AE45-8A6F-10A1D22C9745}"/>
              </a:ext>
            </a:extLst>
          </p:cNvPr>
          <p:cNvPicPr>
            <a:picLocks noChangeAspect="1"/>
          </p:cNvPicPr>
          <p:nvPr userDrawn="1"/>
        </p:nvPicPr>
        <p:blipFill>
          <a:blip r:embed="rId7"/>
          <a:stretch>
            <a:fillRect/>
          </a:stretch>
        </p:blipFill>
        <p:spPr>
          <a:xfrm>
            <a:off x="6546413" y="293571"/>
            <a:ext cx="2149241" cy="477609"/>
          </a:xfrm>
          <a:prstGeom prst="rect">
            <a:avLst/>
          </a:prstGeom>
        </p:spPr>
      </p:pic>
    </p:spTree>
    <p:extLst>
      <p:ext uri="{BB962C8B-B14F-4D97-AF65-F5344CB8AC3E}">
        <p14:creationId xmlns:p14="http://schemas.microsoft.com/office/powerpoint/2010/main" val="267939150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Diapositiva de título 2">
    <p:spTree>
      <p:nvGrpSpPr>
        <p:cNvPr id="1" name=""/>
        <p:cNvGrpSpPr/>
        <p:nvPr/>
      </p:nvGrpSpPr>
      <p:grpSpPr>
        <a:xfrm>
          <a:off x="0" y="0"/>
          <a:ext cx="0" cy="0"/>
          <a:chOff x="0" y="0"/>
          <a:chExt cx="0" cy="0"/>
        </a:xfrm>
      </p:grpSpPr>
      <p:pic>
        <p:nvPicPr>
          <p:cNvPr id="16" name="Picture 3"/>
          <p:cNvPicPr>
            <a:picLocks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141032" y="2118361"/>
            <a:ext cx="53503" cy="4739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54" name="Rectangle 18"/>
          <p:cNvSpPr>
            <a:spLocks noGrp="1" noChangeArrowheads="1"/>
          </p:cNvSpPr>
          <p:nvPr>
            <p:ph type="subTitle" idx="1" hasCustomPrompt="1"/>
          </p:nvPr>
        </p:nvSpPr>
        <p:spPr>
          <a:xfrm>
            <a:off x="2644048" y="4364863"/>
            <a:ext cx="5808836" cy="1998921"/>
          </a:xfrm>
        </p:spPr>
        <p:txBody>
          <a:bodyPr/>
          <a:lstStyle>
            <a:lvl1pPr marL="0" indent="0">
              <a:spcBef>
                <a:spcPts val="300"/>
              </a:spcBef>
              <a:buClr>
                <a:schemeClr val="bg1">
                  <a:lumMod val="50000"/>
                </a:schemeClr>
              </a:buClr>
              <a:buSzPct val="90000"/>
              <a:buFont typeface="+mj-lt"/>
              <a:buNone/>
              <a:defRPr sz="3200" b="1" baseline="0">
                <a:solidFill>
                  <a:schemeClr val="tx1">
                    <a:lumMod val="75000"/>
                    <a:lumOff val="25000"/>
                  </a:schemeClr>
                </a:solidFill>
              </a:defRPr>
            </a:lvl1pPr>
          </a:lstStyle>
          <a:p>
            <a:r>
              <a:rPr lang="es-ES" dirty="0"/>
              <a:t>Título de la unidad </a:t>
            </a:r>
            <a:br>
              <a:rPr lang="es-ES" dirty="0"/>
            </a:br>
            <a:r>
              <a:rPr lang="es-ES" dirty="0"/>
              <a:t>contenida en el PPT</a:t>
            </a:r>
          </a:p>
        </p:txBody>
      </p:sp>
      <p:pic>
        <p:nvPicPr>
          <p:cNvPr id="22" name="Picture 9" descr="http://www.uclm.es/cidi/descargas/logomarca/jpg/logouclm_1_color.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48346" y="3"/>
            <a:ext cx="1176660" cy="980727"/>
          </a:xfrm>
          <a:prstGeom prst="rect">
            <a:avLst/>
          </a:prstGeom>
          <a:ln>
            <a:noFill/>
          </a:ln>
          <a:effectLst>
            <a:outerShdw blurRad="292100" dist="635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22 Rectángulo"/>
          <p:cNvSpPr/>
          <p:nvPr userDrawn="1"/>
        </p:nvSpPr>
        <p:spPr>
          <a:xfrm>
            <a:off x="1586237" y="3"/>
            <a:ext cx="3233592" cy="980727"/>
          </a:xfrm>
          <a:prstGeom prst="rect">
            <a:avLst/>
          </a:prstGeom>
        </p:spPr>
        <p:txBody>
          <a:bodyPr wrap="square" lIns="179935" tIns="179935" rIns="179935" bIns="179935" anchor="ctr" anchorCtr="0">
            <a:noAutofit/>
          </a:bodyPr>
          <a:lstStyle/>
          <a:p>
            <a:pPr algn="l"/>
            <a:r>
              <a:rPr lang="es-ES" sz="1400" b="1" dirty="0"/>
              <a:t>Seguridad en Redes</a:t>
            </a:r>
          </a:p>
        </p:txBody>
      </p:sp>
      <p:sp>
        <p:nvSpPr>
          <p:cNvPr id="39953" name="Rectangle 17"/>
          <p:cNvSpPr>
            <a:spLocks noGrp="1" noChangeArrowheads="1"/>
          </p:cNvSpPr>
          <p:nvPr>
            <p:ph type="ctrTitle" hasCustomPrompt="1"/>
          </p:nvPr>
        </p:nvSpPr>
        <p:spPr>
          <a:xfrm>
            <a:off x="2644048" y="1994053"/>
            <a:ext cx="5808836" cy="1937635"/>
          </a:xfrm>
        </p:spPr>
        <p:txBody>
          <a:bodyPr/>
          <a:lstStyle>
            <a:lvl1pPr>
              <a:spcBef>
                <a:spcPts val="300"/>
              </a:spcBef>
              <a:defRPr sz="4000" b="1" baseline="0">
                <a:solidFill>
                  <a:schemeClr val="tx1"/>
                </a:solidFill>
              </a:defRPr>
            </a:lvl1pPr>
          </a:lstStyle>
          <a:p>
            <a:r>
              <a:rPr lang="es-ES" dirty="0"/>
              <a:t>Título del módulo</a:t>
            </a:r>
          </a:p>
        </p:txBody>
      </p:sp>
      <p:pic>
        <p:nvPicPr>
          <p:cNvPr id="24" name="Picture 3"/>
          <p:cNvPicPr>
            <a:picLocks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 y="6678000"/>
            <a:ext cx="9143996" cy="1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2" descr="C:\Users\rcasado\Documents\UCLM\Docencia\Curso 11-12\ESIE\secretaria\colaboradores\logotipos\logo esii.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9656" y="4338777"/>
            <a:ext cx="1314040" cy="1314040"/>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 descr="C:\Users\rcasado\Documents\UCLM\Docencia\Curso 11-12\ESIE\secretaria\colaboradores\logotipos\logo dsi.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9656" y="2410991"/>
            <a:ext cx="1314040" cy="131404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3"/>
          <p:cNvSpPr txBox="1">
            <a:spLocks noChangeArrowheads="1"/>
          </p:cNvSpPr>
          <p:nvPr userDrawn="1"/>
        </p:nvSpPr>
        <p:spPr bwMode="auto">
          <a:xfrm>
            <a:off x="5784219" y="5967740"/>
            <a:ext cx="3239492"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ts val="300"/>
              </a:spcBef>
              <a:spcAft>
                <a:spcPct val="0"/>
              </a:spcAft>
              <a:buClr>
                <a:schemeClr val="bg1">
                  <a:lumMod val="50000"/>
                </a:schemeClr>
              </a:buClr>
              <a:buSzPct val="90000"/>
              <a:buFont typeface="+mj-lt"/>
              <a:buNone/>
              <a:defRPr sz="3200" b="1" baseline="0">
                <a:solidFill>
                  <a:schemeClr val="tx1">
                    <a:lumMod val="75000"/>
                    <a:lumOff val="25000"/>
                  </a:schemeClr>
                </a:solidFill>
                <a:latin typeface="Calibri" pitchFamily="34" charset="0"/>
                <a:ea typeface="+mn-ea"/>
                <a:cs typeface="Calibri" pitchFamily="34" charset="0"/>
              </a:defRPr>
            </a:lvl1pPr>
            <a:lvl2pPr marL="633413" indent="-269875" algn="l" rtl="0" eaLnBrk="0" fontAlgn="base" hangingPunct="0">
              <a:spcBef>
                <a:spcPct val="20000"/>
              </a:spcBef>
              <a:spcAft>
                <a:spcPct val="0"/>
              </a:spcAft>
              <a:buClr>
                <a:schemeClr val="accent2"/>
              </a:buClr>
              <a:buSzPct val="70000"/>
              <a:buFont typeface="Wingdings" pitchFamily="2" charset="2"/>
              <a:buChar char="¨"/>
              <a:defRPr sz="2400">
                <a:solidFill>
                  <a:schemeClr val="tx1"/>
                </a:solidFill>
                <a:latin typeface="Calibri" pitchFamily="34" charset="0"/>
                <a:cs typeface="Calibri" pitchFamily="34" charset="0"/>
              </a:defRPr>
            </a:lvl2pPr>
            <a:lvl3pPr marL="892175" indent="-263525" algn="l" rtl="0" eaLnBrk="0" fontAlgn="base" hangingPunct="0">
              <a:spcBef>
                <a:spcPct val="20000"/>
              </a:spcBef>
              <a:spcAft>
                <a:spcPct val="0"/>
              </a:spcAft>
              <a:buClr>
                <a:schemeClr val="bg2"/>
              </a:buClr>
              <a:buSzPct val="85000"/>
              <a:buFont typeface="Wingdings" pitchFamily="2" charset="2"/>
              <a:buChar char="n"/>
              <a:defRPr sz="2000">
                <a:solidFill>
                  <a:schemeClr val="tx1"/>
                </a:solidFill>
                <a:latin typeface="Calibri" pitchFamily="34" charset="0"/>
                <a:cs typeface="Calibri" pitchFamily="34" charset="0"/>
              </a:defRPr>
            </a:lvl3pPr>
            <a:lvl4pPr marL="1171575" indent="-190500" algn="l" rtl="0" eaLnBrk="0" fontAlgn="base" hangingPunct="0">
              <a:spcBef>
                <a:spcPct val="20000"/>
              </a:spcBef>
              <a:spcAft>
                <a:spcPct val="0"/>
              </a:spcAft>
              <a:buClr>
                <a:schemeClr val="accent2"/>
              </a:buClr>
              <a:buSzPct val="70000"/>
              <a:buFont typeface="Wingdings" pitchFamily="2" charset="2"/>
              <a:buChar char="¨"/>
              <a:defRPr sz="1800">
                <a:solidFill>
                  <a:schemeClr val="tx1"/>
                </a:solidFill>
                <a:latin typeface="Calibri" pitchFamily="34" charset="0"/>
                <a:cs typeface="Calibri" pitchFamily="34" charset="0"/>
              </a:defRPr>
            </a:lvl4pPr>
            <a:lvl5pPr marL="1431925" indent="-176213" algn="l" rtl="0" eaLnBrk="0" fontAlgn="base" hangingPunct="0">
              <a:spcBef>
                <a:spcPct val="20000"/>
              </a:spcBef>
              <a:spcAft>
                <a:spcPct val="0"/>
              </a:spcAft>
              <a:buClr>
                <a:schemeClr val="bg2"/>
              </a:buClr>
              <a:buSzPct val="110000"/>
              <a:buFont typeface="Wingdings" pitchFamily="2" charset="2"/>
              <a:buChar char="§"/>
              <a:defRPr sz="1600">
                <a:solidFill>
                  <a:schemeClr val="tx1"/>
                </a:solidFill>
                <a:latin typeface="Calibri" pitchFamily="34" charset="0"/>
                <a:cs typeface="Calibri" pitchFamily="34" charset="0"/>
              </a:defRPr>
            </a:lvl5pPr>
            <a:lvl6pPr marL="2514600" indent="-228600" algn="l" rtl="0" fontAlgn="base">
              <a:spcBef>
                <a:spcPct val="20000"/>
              </a:spcBef>
              <a:spcAft>
                <a:spcPct val="0"/>
              </a:spcAft>
              <a:buClr>
                <a:schemeClr val="bg2"/>
              </a:buClr>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a:solidFill>
                  <a:schemeClr val="tx1"/>
                </a:solidFill>
                <a:latin typeface="+mn-lt"/>
              </a:defRPr>
            </a:lvl9pPr>
          </a:lstStyle>
          <a:p>
            <a:pPr algn="r" eaLnBrk="1" hangingPunct="1">
              <a:spcBef>
                <a:spcPct val="0"/>
              </a:spcBef>
            </a:pPr>
            <a:r>
              <a:rPr lang="es-ES" sz="2400" kern="0" dirty="0"/>
              <a:t>Enrique Arias</a:t>
            </a:r>
          </a:p>
          <a:p>
            <a:pPr algn="r" eaLnBrk="1" hangingPunct="1">
              <a:spcBef>
                <a:spcPct val="0"/>
              </a:spcBef>
            </a:pPr>
            <a:r>
              <a:rPr lang="es-ES" sz="1200" kern="0" dirty="0"/>
              <a:t>Universidad de Castilla–La Mancha </a:t>
            </a:r>
          </a:p>
        </p:txBody>
      </p:sp>
      <p:pic>
        <p:nvPicPr>
          <p:cNvPr id="2" name="Imagen 1">
            <a:extLst>
              <a:ext uri="{FF2B5EF4-FFF2-40B4-BE49-F238E27FC236}">
                <a16:creationId xmlns:a16="http://schemas.microsoft.com/office/drawing/2014/main" xmlns="" id="{002B86A4-E867-5548-9CB8-E5AFB35F5B71}"/>
              </a:ext>
            </a:extLst>
          </p:cNvPr>
          <p:cNvPicPr>
            <a:picLocks noChangeAspect="1"/>
          </p:cNvPicPr>
          <p:nvPr userDrawn="1"/>
        </p:nvPicPr>
        <p:blipFill>
          <a:blip r:embed="rId6"/>
          <a:stretch>
            <a:fillRect/>
          </a:stretch>
        </p:blipFill>
        <p:spPr>
          <a:xfrm>
            <a:off x="7209754" y="229021"/>
            <a:ext cx="1485900" cy="330200"/>
          </a:xfrm>
          <a:prstGeom prst="rect">
            <a:avLst/>
          </a:prstGeom>
        </p:spPr>
      </p:pic>
    </p:spTree>
    <p:extLst>
      <p:ext uri="{BB962C8B-B14F-4D97-AF65-F5344CB8AC3E}">
        <p14:creationId xmlns:p14="http://schemas.microsoft.com/office/powerpoint/2010/main" val="113486832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457198" y="38637"/>
            <a:ext cx="8229600" cy="1158763"/>
          </a:xfrm>
        </p:spPr>
        <p:txBody>
          <a:bodyPr/>
          <a:lstStyle>
            <a:lvl1pPr>
              <a:defRPr baseline="0">
                <a:latin typeface="Calibri" pitchFamily="34" charset="0"/>
                <a:cs typeface="Calibri" pitchFamily="34" charset="0"/>
              </a:defRPr>
            </a:lvl1pPr>
          </a:lstStyle>
          <a:p>
            <a:r>
              <a:rPr lang="es-ES" dirty="0"/>
              <a:t>Título de sección</a:t>
            </a:r>
          </a:p>
        </p:txBody>
      </p:sp>
      <p:sp>
        <p:nvSpPr>
          <p:cNvPr id="4" name="3 Marcador de contenido"/>
          <p:cNvSpPr>
            <a:spLocks noGrp="1"/>
          </p:cNvSpPr>
          <p:nvPr>
            <p:ph sz="quarter" idx="10"/>
          </p:nvPr>
        </p:nvSpPr>
        <p:spPr>
          <a:xfrm>
            <a:off x="457200" y="1223158"/>
            <a:ext cx="8229600" cy="5164920"/>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Tree>
    <p:extLst>
      <p:ext uri="{BB962C8B-B14F-4D97-AF65-F5344CB8AC3E}">
        <p14:creationId xmlns:p14="http://schemas.microsoft.com/office/powerpoint/2010/main" val="398416968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ítulo y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457198" y="0"/>
            <a:ext cx="8229600" cy="754655"/>
          </a:xfrm>
        </p:spPr>
        <p:txBody>
          <a:bodyPr/>
          <a:lstStyle>
            <a:lvl1pPr>
              <a:defRPr baseline="0">
                <a:latin typeface="Calibri" pitchFamily="34" charset="0"/>
                <a:cs typeface="Calibri" pitchFamily="34" charset="0"/>
              </a:defRPr>
            </a:lvl1pPr>
          </a:lstStyle>
          <a:p>
            <a:r>
              <a:rPr lang="es-ES" dirty="0"/>
              <a:t>Título de sección</a:t>
            </a:r>
          </a:p>
        </p:txBody>
      </p:sp>
      <p:sp>
        <p:nvSpPr>
          <p:cNvPr id="4" name="3 Marcador de contenido"/>
          <p:cNvSpPr>
            <a:spLocks noGrp="1"/>
          </p:cNvSpPr>
          <p:nvPr>
            <p:ph sz="quarter" idx="10"/>
          </p:nvPr>
        </p:nvSpPr>
        <p:spPr>
          <a:xfrm>
            <a:off x="457200" y="1388125"/>
            <a:ext cx="8229600" cy="493555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
        <p:nvSpPr>
          <p:cNvPr id="6" name="Marcador de texto 5"/>
          <p:cNvSpPr>
            <a:spLocks noGrp="1"/>
          </p:cNvSpPr>
          <p:nvPr>
            <p:ph type="body" sz="quarter" idx="11" hasCustomPrompt="1"/>
          </p:nvPr>
        </p:nvSpPr>
        <p:spPr>
          <a:xfrm>
            <a:off x="457198" y="600075"/>
            <a:ext cx="8229602" cy="571500"/>
          </a:xfrm>
        </p:spPr>
        <p:txBody>
          <a:bodyPr/>
          <a:lstStyle>
            <a:lvl1pPr marL="0" indent="0">
              <a:buNone/>
              <a:defRPr sz="3200" b="1"/>
            </a:lvl1pPr>
          </a:lstStyle>
          <a:p>
            <a:pPr lvl="0"/>
            <a:r>
              <a:rPr lang="es-ES" dirty="0"/>
              <a:t>Título de sub-sección</a:t>
            </a:r>
          </a:p>
        </p:txBody>
      </p:sp>
    </p:spTree>
    <p:extLst>
      <p:ext uri="{BB962C8B-B14F-4D97-AF65-F5344CB8AC3E}">
        <p14:creationId xmlns:p14="http://schemas.microsoft.com/office/powerpoint/2010/main" val="2863755104"/>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ítulo, texto y objetos">
    <p:spTree>
      <p:nvGrpSpPr>
        <p:cNvPr id="1" name=""/>
        <p:cNvGrpSpPr/>
        <p:nvPr/>
      </p:nvGrpSpPr>
      <p:grpSpPr>
        <a:xfrm>
          <a:off x="0" y="0"/>
          <a:ext cx="0" cy="0"/>
          <a:chOff x="0" y="0"/>
          <a:chExt cx="0" cy="0"/>
        </a:xfrm>
      </p:grpSpPr>
      <p:sp>
        <p:nvSpPr>
          <p:cNvPr id="3" name="2 Marcador de texto"/>
          <p:cNvSpPr>
            <a:spLocks noGrp="1"/>
          </p:cNvSpPr>
          <p:nvPr>
            <p:ph type="body" sz="half" idx="1"/>
          </p:nvPr>
        </p:nvSpPr>
        <p:spPr>
          <a:xfrm>
            <a:off x="457200" y="1388125"/>
            <a:ext cx="4038600" cy="493555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
        <p:nvSpPr>
          <p:cNvPr id="4" name="3 Marcador de contenido"/>
          <p:cNvSpPr>
            <a:spLocks noGrp="1"/>
          </p:cNvSpPr>
          <p:nvPr>
            <p:ph sz="half" idx="2"/>
          </p:nvPr>
        </p:nvSpPr>
        <p:spPr>
          <a:xfrm>
            <a:off x="4648200" y="1388125"/>
            <a:ext cx="4038600" cy="493555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
        <p:nvSpPr>
          <p:cNvPr id="5" name="4 Título"/>
          <p:cNvSpPr>
            <a:spLocks noGrp="1"/>
          </p:cNvSpPr>
          <p:nvPr>
            <p:ph type="title" hasCustomPrompt="1"/>
          </p:nvPr>
        </p:nvSpPr>
        <p:spPr/>
        <p:txBody>
          <a:bodyPr/>
          <a:lstStyle>
            <a:lvl1pPr>
              <a:defRPr baseline="0"/>
            </a:lvl1pPr>
          </a:lstStyle>
          <a:p>
            <a:r>
              <a:rPr lang="es-ES" dirty="0"/>
              <a:t>Título de sección</a:t>
            </a:r>
          </a:p>
        </p:txBody>
      </p:sp>
    </p:spTree>
    <p:extLst>
      <p:ext uri="{BB962C8B-B14F-4D97-AF65-F5344CB8AC3E}">
        <p14:creationId xmlns:p14="http://schemas.microsoft.com/office/powerpoint/2010/main" val="55997024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lvl1pPr>
              <a:defRPr/>
            </a:lvl1pPr>
          </a:lstStyle>
          <a:p>
            <a:r>
              <a:rPr lang="es-ES" dirty="0"/>
              <a:t>Título de sección</a:t>
            </a:r>
          </a:p>
        </p:txBody>
      </p:sp>
    </p:spTree>
    <p:extLst>
      <p:ext uri="{BB962C8B-B14F-4D97-AF65-F5344CB8AC3E}">
        <p14:creationId xmlns:p14="http://schemas.microsoft.com/office/powerpoint/2010/main" val="31243029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775801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2_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2049053863"/>
      </p:ext>
    </p:extLst>
  </p:cSld>
  <p:clrMapOvr>
    <a:masterClrMapping/>
  </p:clrMapOvr>
  <p:transition spd="slow">
    <p:pull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tiff"/><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 name="Picture 3"/>
          <p:cNvPicPr>
            <a:picLocks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4" y="6497998"/>
            <a:ext cx="9143996" cy="360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7" name="Rectangle 14"/>
          <p:cNvSpPr>
            <a:spLocks noGrp="1" noChangeArrowheads="1"/>
          </p:cNvSpPr>
          <p:nvPr>
            <p:ph type="title"/>
          </p:nvPr>
        </p:nvSpPr>
        <p:spPr bwMode="auto">
          <a:xfrm>
            <a:off x="457198" y="0"/>
            <a:ext cx="8229600" cy="11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0" tIns="36000" rIns="72000" bIns="36000" numCol="1" anchor="t" anchorCtr="0" compatLnSpc="1">
            <a:prstTxWarp prst="textNoShape">
              <a:avLst/>
            </a:prstTxWarp>
          </a:bodyPr>
          <a:lstStyle/>
          <a:p>
            <a:pPr lvl="0"/>
            <a:r>
              <a:rPr lang="es-ES" dirty="0"/>
              <a:t>Título de sección</a:t>
            </a:r>
          </a:p>
        </p:txBody>
      </p:sp>
      <p:sp>
        <p:nvSpPr>
          <p:cNvPr id="6148" name="Rectangle 15"/>
          <p:cNvSpPr>
            <a:spLocks noGrp="1" noChangeArrowheads="1"/>
          </p:cNvSpPr>
          <p:nvPr>
            <p:ph type="body" idx="1"/>
          </p:nvPr>
        </p:nvSpPr>
        <p:spPr bwMode="auto">
          <a:xfrm>
            <a:off x="457200" y="1158763"/>
            <a:ext cx="8229600" cy="5164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dirty="0"/>
              <a:t>Primer nivel</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19" name="18 Rectángulo"/>
          <p:cNvSpPr/>
          <p:nvPr userDrawn="1"/>
        </p:nvSpPr>
        <p:spPr>
          <a:xfrm>
            <a:off x="7971726" y="6497999"/>
            <a:ext cx="1095154" cy="360002"/>
          </a:xfrm>
          <a:prstGeom prst="rect">
            <a:avLst/>
          </a:prstGeom>
        </p:spPr>
        <p:txBody>
          <a:bodyPr wrap="square" lIns="72000" tIns="72000" rIns="72000" bIns="72000" anchor="ctr" anchorCtr="0">
            <a:noAutofit/>
          </a:bodyPr>
          <a:lstStyle/>
          <a:p>
            <a:pPr algn="r"/>
            <a:fld id="{586477BF-EBF1-4AE8-900D-7B90759074B2}" type="slidenum">
              <a:rPr lang="es-ES" sz="2000" b="1" baseline="0" smtClean="0">
                <a:solidFill>
                  <a:schemeClr val="bg1"/>
                </a:solidFill>
                <a:latin typeface="Calibri" pitchFamily="34" charset="0"/>
                <a:cs typeface="Calibri" pitchFamily="34" charset="0"/>
              </a:rPr>
              <a:pPr algn="r"/>
              <a:t>‹Nº›</a:t>
            </a:fld>
            <a:endParaRPr lang="es-ES" sz="2000" b="1">
              <a:solidFill>
                <a:schemeClr val="bg1"/>
              </a:solidFill>
              <a:latin typeface="Calibri" pitchFamily="34" charset="0"/>
              <a:cs typeface="Calibri" pitchFamily="34" charset="0"/>
            </a:endParaRPr>
          </a:p>
        </p:txBody>
      </p:sp>
      <p:pic>
        <p:nvPicPr>
          <p:cNvPr id="2" name="Imagen 1">
            <a:extLst>
              <a:ext uri="{FF2B5EF4-FFF2-40B4-BE49-F238E27FC236}">
                <a16:creationId xmlns:a16="http://schemas.microsoft.com/office/drawing/2014/main" xmlns="" id="{ECB26AA1-7F1F-094E-A6B6-93D17BD739D1}"/>
              </a:ext>
            </a:extLst>
          </p:cNvPr>
          <p:cNvPicPr>
            <a:picLocks noChangeAspect="1"/>
          </p:cNvPicPr>
          <p:nvPr userDrawn="1"/>
        </p:nvPicPr>
        <p:blipFill>
          <a:blip r:embed="rId11"/>
          <a:stretch>
            <a:fillRect/>
          </a:stretch>
        </p:blipFill>
        <p:spPr>
          <a:xfrm>
            <a:off x="7200898" y="204117"/>
            <a:ext cx="1485900" cy="330200"/>
          </a:xfrm>
          <a:prstGeom prst="rect">
            <a:avLst/>
          </a:prstGeom>
        </p:spPr>
      </p:pic>
    </p:spTree>
    <p:extLst>
      <p:ext uri="{BB962C8B-B14F-4D97-AF65-F5344CB8AC3E}">
        <p14:creationId xmlns:p14="http://schemas.microsoft.com/office/powerpoint/2010/main" val="1580703406"/>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Lst>
  <p:transition/>
  <p:hf hdr="0" ftr="0" dt="0"/>
  <p:txStyles>
    <p:titleStyle>
      <a:lvl1pPr algn="l" rtl="0" eaLnBrk="1" fontAlgn="base" hangingPunct="1">
        <a:spcBef>
          <a:spcPct val="0"/>
        </a:spcBef>
        <a:spcAft>
          <a:spcPct val="0"/>
        </a:spcAft>
        <a:defRPr sz="4400" b="1" baseline="0">
          <a:solidFill>
            <a:schemeClr val="tx1"/>
          </a:solidFill>
          <a:latin typeface="Calibri" pitchFamily="34" charset="0"/>
          <a:ea typeface="+mj-ea"/>
          <a:cs typeface="Calibri" pitchFamily="34" charset="0"/>
        </a:defRPr>
      </a:lvl1pPr>
      <a:lvl2pPr algn="l" rtl="0" eaLnBrk="1" fontAlgn="base" hangingPunct="1">
        <a:spcBef>
          <a:spcPct val="0"/>
        </a:spcBef>
        <a:spcAft>
          <a:spcPct val="0"/>
        </a:spcAft>
        <a:defRPr sz="4400">
          <a:solidFill>
            <a:schemeClr val="tx1"/>
          </a:solidFill>
          <a:latin typeface="Arial" charset="0"/>
        </a:defRPr>
      </a:lvl2pPr>
      <a:lvl3pPr algn="l" rtl="0" eaLnBrk="1" fontAlgn="base" hangingPunct="1">
        <a:spcBef>
          <a:spcPct val="0"/>
        </a:spcBef>
        <a:spcAft>
          <a:spcPct val="0"/>
        </a:spcAft>
        <a:defRPr sz="4400">
          <a:solidFill>
            <a:schemeClr val="tx1"/>
          </a:solidFill>
          <a:latin typeface="Arial" charset="0"/>
        </a:defRPr>
      </a:lvl3pPr>
      <a:lvl4pPr algn="l" rtl="0" eaLnBrk="1" fontAlgn="base" hangingPunct="1">
        <a:spcBef>
          <a:spcPct val="0"/>
        </a:spcBef>
        <a:spcAft>
          <a:spcPct val="0"/>
        </a:spcAft>
        <a:defRPr sz="4400">
          <a:solidFill>
            <a:schemeClr val="tx1"/>
          </a:solidFill>
          <a:latin typeface="Arial" charset="0"/>
        </a:defRPr>
      </a:lvl4pPr>
      <a:lvl5pPr algn="l" rtl="0" eaLnBrk="1" fontAlgn="base" hangingPunct="1">
        <a:spcBef>
          <a:spcPct val="0"/>
        </a:spcBef>
        <a:spcAft>
          <a:spcPct val="0"/>
        </a:spcAft>
        <a:defRPr sz="4400">
          <a:solidFill>
            <a:schemeClr val="tx1"/>
          </a:solidFill>
          <a:latin typeface="Arial" charset="0"/>
        </a:defRPr>
      </a:lvl5pPr>
      <a:lvl6pPr marL="457200" algn="l" rtl="0" eaLnBrk="1" fontAlgn="base" hangingPunct="1">
        <a:spcBef>
          <a:spcPct val="0"/>
        </a:spcBef>
        <a:spcAft>
          <a:spcPct val="0"/>
        </a:spcAft>
        <a:defRPr sz="4400">
          <a:solidFill>
            <a:schemeClr val="tx1"/>
          </a:solidFill>
          <a:latin typeface="Arial" charset="0"/>
        </a:defRPr>
      </a:lvl6pPr>
      <a:lvl7pPr marL="914400" algn="l" rtl="0" eaLnBrk="1" fontAlgn="base" hangingPunct="1">
        <a:spcBef>
          <a:spcPct val="0"/>
        </a:spcBef>
        <a:spcAft>
          <a:spcPct val="0"/>
        </a:spcAft>
        <a:defRPr sz="4400">
          <a:solidFill>
            <a:schemeClr val="tx1"/>
          </a:solidFill>
          <a:latin typeface="Arial" charset="0"/>
        </a:defRPr>
      </a:lvl7pPr>
      <a:lvl8pPr marL="1371600" algn="l" rtl="0" eaLnBrk="1" fontAlgn="base" hangingPunct="1">
        <a:spcBef>
          <a:spcPct val="0"/>
        </a:spcBef>
        <a:spcAft>
          <a:spcPct val="0"/>
        </a:spcAft>
        <a:defRPr sz="4400">
          <a:solidFill>
            <a:schemeClr val="tx1"/>
          </a:solidFill>
          <a:latin typeface="Arial" charset="0"/>
        </a:defRPr>
      </a:lvl8pPr>
      <a:lvl9pPr marL="1828800" algn="l" rtl="0" eaLnBrk="1" fontAlgn="base" hangingPunct="1">
        <a:spcBef>
          <a:spcPct val="0"/>
        </a:spcBef>
        <a:spcAft>
          <a:spcPct val="0"/>
        </a:spcAft>
        <a:defRPr sz="4400">
          <a:solidFill>
            <a:schemeClr val="tx1"/>
          </a:solidFill>
          <a:latin typeface="Arial" charset="0"/>
        </a:defRPr>
      </a:lvl9pPr>
    </p:titleStyle>
    <p:bodyStyle>
      <a:lvl1pPr marL="342900" indent="-342900" algn="l" rtl="0" eaLnBrk="1" fontAlgn="base" hangingPunct="1">
        <a:spcBef>
          <a:spcPct val="20000"/>
        </a:spcBef>
        <a:spcAft>
          <a:spcPct val="0"/>
        </a:spcAft>
        <a:buClr>
          <a:schemeClr val="bg2"/>
        </a:buClr>
        <a:buSzPct val="75000"/>
        <a:buFont typeface="Wingdings" pitchFamily="2" charset="2"/>
        <a:buChar char="n"/>
        <a:defRPr sz="2800">
          <a:solidFill>
            <a:schemeClr val="tx1"/>
          </a:solidFill>
          <a:latin typeface="Calibri" pitchFamily="34" charset="0"/>
          <a:ea typeface="+mn-ea"/>
          <a:cs typeface="Calibri" pitchFamily="34" charset="0"/>
        </a:defRPr>
      </a:lvl1pPr>
      <a:lvl2pPr marL="633413" indent="-269875" algn="l" rtl="0" eaLnBrk="1" fontAlgn="base" hangingPunct="1">
        <a:spcBef>
          <a:spcPct val="20000"/>
        </a:spcBef>
        <a:spcAft>
          <a:spcPct val="0"/>
        </a:spcAft>
        <a:buClr>
          <a:schemeClr val="accent2"/>
        </a:buClr>
        <a:buSzPct val="70000"/>
        <a:buFont typeface="Wingdings" pitchFamily="2" charset="2"/>
        <a:buChar char="¨"/>
        <a:defRPr sz="2400">
          <a:solidFill>
            <a:schemeClr val="tx1"/>
          </a:solidFill>
          <a:latin typeface="Calibri" pitchFamily="34" charset="0"/>
          <a:cs typeface="Calibri" pitchFamily="34" charset="0"/>
        </a:defRPr>
      </a:lvl2pPr>
      <a:lvl3pPr marL="892175" indent="-263525" algn="l" rtl="0" eaLnBrk="1" fontAlgn="base" hangingPunct="1">
        <a:spcBef>
          <a:spcPct val="20000"/>
        </a:spcBef>
        <a:spcAft>
          <a:spcPct val="0"/>
        </a:spcAft>
        <a:buClr>
          <a:schemeClr val="bg2"/>
        </a:buClr>
        <a:buSzPct val="85000"/>
        <a:buFont typeface="Wingdings" pitchFamily="2" charset="2"/>
        <a:buChar char="n"/>
        <a:defRPr sz="2000">
          <a:solidFill>
            <a:schemeClr val="tx1"/>
          </a:solidFill>
          <a:latin typeface="Calibri" pitchFamily="34" charset="0"/>
          <a:cs typeface="Calibri" pitchFamily="34" charset="0"/>
        </a:defRPr>
      </a:lvl3pPr>
      <a:lvl4pPr marL="1171575" indent="-190500" algn="l" rtl="0" eaLnBrk="1" fontAlgn="base" hangingPunct="1">
        <a:spcBef>
          <a:spcPct val="20000"/>
        </a:spcBef>
        <a:spcAft>
          <a:spcPct val="0"/>
        </a:spcAft>
        <a:buClr>
          <a:schemeClr val="accent2"/>
        </a:buClr>
        <a:buSzPct val="70000"/>
        <a:buFont typeface="Wingdings" pitchFamily="2" charset="2"/>
        <a:buChar char="¨"/>
        <a:defRPr sz="1800">
          <a:solidFill>
            <a:schemeClr val="tx1"/>
          </a:solidFill>
          <a:latin typeface="Calibri" pitchFamily="34" charset="0"/>
          <a:cs typeface="Calibri" pitchFamily="34" charset="0"/>
        </a:defRPr>
      </a:lvl4pPr>
      <a:lvl5pPr marL="1431925" indent="-176213" algn="l" rtl="0" eaLnBrk="1" fontAlgn="base" hangingPunct="1">
        <a:spcBef>
          <a:spcPct val="20000"/>
        </a:spcBef>
        <a:spcAft>
          <a:spcPct val="0"/>
        </a:spcAft>
        <a:buClr>
          <a:schemeClr val="bg2"/>
        </a:buClr>
        <a:buSzPct val="110000"/>
        <a:buFont typeface="Wingdings" pitchFamily="2" charset="2"/>
        <a:buChar char="§"/>
        <a:defRPr sz="1600">
          <a:solidFill>
            <a:schemeClr val="tx1"/>
          </a:solidFill>
          <a:latin typeface="Calibri" pitchFamily="34" charset="0"/>
          <a:cs typeface="Calibri" pitchFamily="34" charset="0"/>
        </a:defRPr>
      </a:lvl5pPr>
      <a:lvl6pPr marL="2514600" indent="-228600" algn="l" rtl="0" eaLnBrk="1" fontAlgn="base" hangingPunct="1">
        <a:spcBef>
          <a:spcPct val="20000"/>
        </a:spcBef>
        <a:spcAft>
          <a:spcPct val="0"/>
        </a:spcAft>
        <a:buClr>
          <a:schemeClr val="bg2"/>
        </a:buClr>
        <a:buFont typeface="Wingdings" pitchFamily="2" charset="2"/>
        <a:buChar char="§"/>
        <a:defRPr>
          <a:solidFill>
            <a:schemeClr val="tx1"/>
          </a:solidFill>
          <a:latin typeface="+mn-lt"/>
        </a:defRPr>
      </a:lvl6pPr>
      <a:lvl7pPr marL="2971800" indent="-228600" algn="l" rtl="0" eaLnBrk="1" fontAlgn="base" hangingPunct="1">
        <a:spcBef>
          <a:spcPct val="20000"/>
        </a:spcBef>
        <a:spcAft>
          <a:spcPct val="0"/>
        </a:spcAft>
        <a:buClr>
          <a:schemeClr val="bg2"/>
        </a:buClr>
        <a:buFont typeface="Wingdings" pitchFamily="2" charset="2"/>
        <a:buChar char="§"/>
        <a:defRPr>
          <a:solidFill>
            <a:schemeClr val="tx1"/>
          </a:solidFill>
          <a:latin typeface="+mn-lt"/>
        </a:defRPr>
      </a:lvl7pPr>
      <a:lvl8pPr marL="3429000" indent="-228600" algn="l" rtl="0" eaLnBrk="1" fontAlgn="base" hangingPunct="1">
        <a:spcBef>
          <a:spcPct val="20000"/>
        </a:spcBef>
        <a:spcAft>
          <a:spcPct val="0"/>
        </a:spcAft>
        <a:buClr>
          <a:schemeClr val="bg2"/>
        </a:buClr>
        <a:buFont typeface="Wingdings" pitchFamily="2" charset="2"/>
        <a:buChar char="§"/>
        <a:defRPr>
          <a:solidFill>
            <a:schemeClr val="tx1"/>
          </a:solidFill>
          <a:latin typeface="+mn-lt"/>
        </a:defRPr>
      </a:lvl8pPr>
      <a:lvl9pPr marL="3886200" indent="-228600" algn="l" rtl="0" eaLnBrk="1" fontAlgn="base" hangingPunct="1">
        <a:spcBef>
          <a:spcPct val="20000"/>
        </a:spcBef>
        <a:spcAft>
          <a:spcPct val="0"/>
        </a:spcAft>
        <a:buClr>
          <a:schemeClr val="bg2"/>
        </a:buClr>
        <a:buFont typeface="Wingdings" pitchFamily="2" charset="2"/>
        <a:buChar char="§"/>
        <a:defRPr>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mega.nz/#!QFlX2Swa!SVFwgKI77HS9H2aMzOH6f4MVfLR70xGdM_h0UdIgfag" TargetMode="External"/><Relationship Id="rId2" Type="http://schemas.openxmlformats.org/officeDocument/2006/relationships/hyperlink" Target="https://images.offensive-security.com/virtual-images/kali-linux-2019.1-vbox-amd64.ova" TargetMode="Externa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hyperlink" Target="https://drive.google.com/file/d/0B69QBi0_FYdSVWlWaDhpUzg0NTg/view" TargetMode="External"/><Relationship Id="rId2" Type="http://schemas.openxmlformats.org/officeDocument/2006/relationships/notesSlide" Target="../notesSlides/notesSlide48.xml"/><Relationship Id="rId1" Type="http://schemas.openxmlformats.org/officeDocument/2006/relationships/slideLayout" Target="../slideLayouts/slideLayout3.xml"/><Relationship Id="rId6" Type="http://schemas.openxmlformats.org/officeDocument/2006/relationships/hyperlink" Target="https://gumroad.com/l/abirtone_scapy" TargetMode="External"/><Relationship Id="rId5" Type="http://schemas.openxmlformats.org/officeDocument/2006/relationships/hyperlink" Target="https://drive.google.com/drive/u/0/folders/0B69QBi0_FYdSczB1QU5HVWNvZGc" TargetMode="External"/><Relationship Id="rId4" Type="http://schemas.openxmlformats.org/officeDocument/2006/relationships/hyperlink" Target="https://drive.google.com/drive/u/0/folders/0B69QBi0_FYdSfjQ2ZVd3cVluRWo0TlRiNGpZS0NKR21GSG10LWZYeXZQUjV1UGM0ZUpvZTg"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ES" dirty="0"/>
              <a:t>Módulo 2: Ataques a Redes </a:t>
            </a:r>
            <a:r>
              <a:rPr lang="es-ES"/>
              <a:t>de Datos</a:t>
            </a:r>
            <a:endParaRPr lang="es-ES" dirty="0"/>
          </a:p>
        </p:txBody>
      </p:sp>
      <p:sp>
        <p:nvSpPr>
          <p:cNvPr id="4" name="Subtítulo 3">
            <a:extLst>
              <a:ext uri="{FF2B5EF4-FFF2-40B4-BE49-F238E27FC236}">
                <a16:creationId xmlns:a16="http://schemas.microsoft.com/office/drawing/2014/main" xmlns="" id="{791D3213-380D-474C-8414-CE67CDED500E}"/>
              </a:ext>
            </a:extLst>
          </p:cNvPr>
          <p:cNvSpPr>
            <a:spLocks noGrp="1"/>
          </p:cNvSpPr>
          <p:nvPr>
            <p:ph type="subTitle" idx="1"/>
          </p:nvPr>
        </p:nvSpPr>
        <p:spPr/>
        <p:txBody>
          <a:bodyPr/>
          <a:lstStyle/>
          <a:p>
            <a:r>
              <a:rPr lang="es-ES" dirty="0"/>
              <a:t>Sesión 7 y 8</a:t>
            </a:r>
          </a:p>
        </p:txBody>
      </p:sp>
    </p:spTree>
    <p:extLst>
      <p:ext uri="{BB962C8B-B14F-4D97-AF65-F5344CB8AC3E}">
        <p14:creationId xmlns:p14="http://schemas.microsoft.com/office/powerpoint/2010/main" val="3094374050"/>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PoC-4</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Casting</a:t>
            </a:r>
          </a:p>
          <a:p>
            <a:pPr algn="just"/>
            <a:r>
              <a:rPr lang="es-ES" dirty="0"/>
              <a:t>&gt;&gt;&gt;var1=123</a:t>
            </a:r>
          </a:p>
          <a:p>
            <a:pPr algn="just"/>
            <a:r>
              <a:rPr lang="es-ES" dirty="0"/>
              <a:t>&gt;&gt;&gt;var2=“hola”</a:t>
            </a:r>
          </a:p>
          <a:p>
            <a:pPr algn="just"/>
            <a:r>
              <a:rPr lang="es-ES" dirty="0"/>
              <a:t>&gt;&gt;&gt;</a:t>
            </a:r>
            <a:r>
              <a:rPr lang="es-ES" dirty="0" err="1"/>
              <a:t>print</a:t>
            </a:r>
            <a:r>
              <a:rPr lang="es-ES" dirty="0"/>
              <a:t> var1+var2</a:t>
            </a:r>
          </a:p>
          <a:p>
            <a:pPr algn="just"/>
            <a:r>
              <a:rPr lang="es-ES" dirty="0"/>
              <a:t>¿qué ocurre?</a:t>
            </a:r>
          </a:p>
          <a:p>
            <a:pPr algn="just"/>
            <a:r>
              <a:rPr lang="es-ES" dirty="0"/>
              <a:t>Solución: </a:t>
            </a:r>
            <a:r>
              <a:rPr lang="es-ES" dirty="0" err="1"/>
              <a:t>print</a:t>
            </a:r>
            <a:r>
              <a:rPr lang="es-ES" dirty="0"/>
              <a:t> var1+str(var2)</a:t>
            </a:r>
          </a:p>
          <a:p>
            <a:pPr algn="just"/>
            <a:endParaRPr lang="es-ES" dirty="0"/>
          </a:p>
          <a:p>
            <a:pPr algn="just"/>
            <a:r>
              <a:rPr lang="es-ES" dirty="0"/>
              <a:t>Var =“123”</a:t>
            </a:r>
          </a:p>
          <a:p>
            <a:pPr algn="just"/>
            <a:r>
              <a:rPr lang="es-ES" dirty="0" err="1"/>
              <a:t>Int</a:t>
            </a:r>
            <a:r>
              <a:rPr lang="es-ES" dirty="0"/>
              <a:t> (</a:t>
            </a:r>
            <a:r>
              <a:rPr lang="es-ES" dirty="0" err="1"/>
              <a:t>var</a:t>
            </a:r>
            <a:r>
              <a:rPr lang="es-ES" dirty="0"/>
              <a:t>)</a:t>
            </a:r>
          </a:p>
          <a:p>
            <a:pPr algn="just"/>
            <a:endParaRPr lang="es-ES" dirty="0"/>
          </a:p>
        </p:txBody>
      </p:sp>
    </p:spTree>
    <p:extLst>
      <p:ext uri="{BB962C8B-B14F-4D97-AF65-F5344CB8AC3E}">
        <p14:creationId xmlns:p14="http://schemas.microsoft.com/office/powerpoint/2010/main" val="3483841063"/>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PoC-5</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fontScale="85000" lnSpcReduction="20000"/>
          </a:bodyPr>
          <a:lstStyle/>
          <a:p>
            <a:pPr algn="just"/>
            <a:r>
              <a:rPr lang="es-ES" dirty="0"/>
              <a:t>Estructuras de </a:t>
            </a:r>
            <a:r>
              <a:rPr lang="es-ES" dirty="0" err="1"/>
              <a:t>Datos:Lista</a:t>
            </a:r>
            <a:endParaRPr lang="es-ES" dirty="0"/>
          </a:p>
          <a:p>
            <a:pPr algn="just"/>
            <a:r>
              <a:rPr lang="es-ES" dirty="0"/>
              <a:t>Colección simple de datos</a:t>
            </a:r>
          </a:p>
          <a:p>
            <a:pPr algn="just"/>
            <a:r>
              <a:rPr lang="es-ES" dirty="0"/>
              <a:t>&gt;&gt;&gt;</a:t>
            </a:r>
            <a:r>
              <a:rPr lang="es-ES" dirty="0" err="1"/>
              <a:t>var</a:t>
            </a:r>
            <a:r>
              <a:rPr lang="es-ES" dirty="0"/>
              <a:t>=[1,2,3,4,5,6]</a:t>
            </a:r>
          </a:p>
          <a:p>
            <a:pPr algn="just"/>
            <a:r>
              <a:rPr lang="es-ES" dirty="0"/>
              <a:t>Acceder:</a:t>
            </a:r>
          </a:p>
          <a:p>
            <a:pPr algn="just"/>
            <a:r>
              <a:rPr lang="es-ES" dirty="0"/>
              <a:t>&gt;&gt;&gt;</a:t>
            </a:r>
            <a:r>
              <a:rPr lang="es-ES" dirty="0" err="1"/>
              <a:t>var</a:t>
            </a:r>
            <a:r>
              <a:rPr lang="es-ES" dirty="0"/>
              <a:t>[1]</a:t>
            </a:r>
          </a:p>
          <a:p>
            <a:pPr algn="just"/>
            <a:r>
              <a:rPr lang="es-ES" dirty="0"/>
              <a:t>&gt;&gt;&gt;</a:t>
            </a:r>
            <a:r>
              <a:rPr lang="es-ES" dirty="0" err="1"/>
              <a:t>var</a:t>
            </a:r>
            <a:r>
              <a:rPr lang="es-ES" dirty="0"/>
              <a:t>=[1,”2”,3.33,”hola mundo”,5,[1,2,3]]</a:t>
            </a:r>
          </a:p>
          <a:p>
            <a:pPr algn="just"/>
            <a:r>
              <a:rPr lang="es-ES" dirty="0"/>
              <a:t>&gt;&gt;&gt;</a:t>
            </a:r>
            <a:r>
              <a:rPr lang="es-ES" dirty="0" err="1"/>
              <a:t>var</a:t>
            </a:r>
            <a:r>
              <a:rPr lang="es-ES" dirty="0"/>
              <a:t>[2]=“22”</a:t>
            </a:r>
          </a:p>
          <a:p>
            <a:pPr lvl="1" algn="just"/>
            <a:r>
              <a:rPr lang="es-ES" dirty="0"/>
              <a:t>Para alterar elementos de la lista</a:t>
            </a:r>
          </a:p>
          <a:p>
            <a:pPr algn="just"/>
            <a:r>
              <a:rPr lang="es-ES" dirty="0"/>
              <a:t>&gt;&gt;&gt;</a:t>
            </a:r>
            <a:r>
              <a:rPr lang="es-ES" dirty="0" err="1"/>
              <a:t>for</a:t>
            </a:r>
            <a:r>
              <a:rPr lang="es-ES" dirty="0"/>
              <a:t> elemento in </a:t>
            </a:r>
            <a:r>
              <a:rPr lang="es-ES" dirty="0" err="1"/>
              <a:t>var</a:t>
            </a:r>
            <a:r>
              <a:rPr lang="es-ES" dirty="0"/>
              <a:t>: </a:t>
            </a:r>
          </a:p>
          <a:p>
            <a:pPr algn="just"/>
            <a:r>
              <a:rPr lang="es-ES" dirty="0"/>
              <a:t>…</a:t>
            </a:r>
            <a:r>
              <a:rPr lang="es-ES" dirty="0" err="1"/>
              <a:t>print</a:t>
            </a:r>
            <a:r>
              <a:rPr lang="es-ES" dirty="0"/>
              <a:t> elemento</a:t>
            </a:r>
          </a:p>
          <a:p>
            <a:pPr algn="just"/>
            <a:endParaRPr lang="es-ES" dirty="0"/>
          </a:p>
          <a:p>
            <a:pPr algn="just"/>
            <a:r>
              <a:rPr lang="es-ES" dirty="0" err="1"/>
              <a:t>Var.append</a:t>
            </a:r>
            <a:r>
              <a:rPr lang="es-ES" dirty="0"/>
              <a:t>(123);</a:t>
            </a:r>
          </a:p>
          <a:p>
            <a:pPr algn="just"/>
            <a:r>
              <a:rPr lang="es-ES" dirty="0" err="1"/>
              <a:t>Var.insert</a:t>
            </a:r>
            <a:r>
              <a:rPr lang="es-ES" dirty="0"/>
              <a:t>(0,123)</a:t>
            </a:r>
          </a:p>
          <a:p>
            <a:pPr algn="just"/>
            <a:endParaRPr lang="es-ES" dirty="0"/>
          </a:p>
          <a:p>
            <a:pPr algn="just"/>
            <a:endParaRPr lang="es-ES" dirty="0"/>
          </a:p>
          <a:p>
            <a:pPr algn="just"/>
            <a:endParaRPr lang="es-ES" dirty="0"/>
          </a:p>
        </p:txBody>
      </p:sp>
    </p:spTree>
    <p:extLst>
      <p:ext uri="{BB962C8B-B14F-4D97-AF65-F5344CB8AC3E}">
        <p14:creationId xmlns:p14="http://schemas.microsoft.com/office/powerpoint/2010/main" val="255433496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PoC-6</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Estructuras de </a:t>
            </a:r>
            <a:r>
              <a:rPr lang="es-ES" dirty="0" err="1"/>
              <a:t>Datos:Tuplas</a:t>
            </a:r>
            <a:endParaRPr lang="es-ES" dirty="0"/>
          </a:p>
          <a:p>
            <a:pPr algn="just"/>
            <a:r>
              <a:rPr lang="es-ES" dirty="0"/>
              <a:t>Colección simple de datos inmutables</a:t>
            </a:r>
          </a:p>
          <a:p>
            <a:pPr algn="just"/>
            <a:r>
              <a:rPr lang="es-ES" dirty="0"/>
              <a:t>&gt;&gt;&gt;var2(1, “hola”,90,3.33)</a:t>
            </a:r>
          </a:p>
          <a:p>
            <a:pPr algn="just"/>
            <a:r>
              <a:rPr lang="es-ES" dirty="0"/>
              <a:t>Var2[0]</a:t>
            </a:r>
          </a:p>
          <a:p>
            <a:pPr algn="just"/>
            <a:r>
              <a:rPr lang="es-ES" dirty="0"/>
              <a:t>Var2[0]=2</a:t>
            </a:r>
          </a:p>
          <a:p>
            <a:pPr algn="just"/>
            <a:endParaRPr lang="es-ES" dirty="0"/>
          </a:p>
          <a:p>
            <a:pPr algn="just"/>
            <a:r>
              <a:rPr lang="es-ES" dirty="0"/>
              <a:t>Uso: datos de solo lectura</a:t>
            </a:r>
          </a:p>
          <a:p>
            <a:pPr algn="just"/>
            <a:endParaRPr lang="es-ES" dirty="0"/>
          </a:p>
          <a:p>
            <a:pPr algn="just"/>
            <a:r>
              <a:rPr lang="es-ES" dirty="0"/>
              <a:t>&gt;&gt;&gt;v1,v2,v3=var2</a:t>
            </a:r>
          </a:p>
          <a:p>
            <a:pPr algn="just"/>
            <a:endParaRPr lang="es-ES" dirty="0"/>
          </a:p>
          <a:p>
            <a:pPr algn="just"/>
            <a:endParaRPr lang="es-ES" dirty="0"/>
          </a:p>
          <a:p>
            <a:pPr algn="just"/>
            <a:endParaRPr lang="es-ES" dirty="0"/>
          </a:p>
        </p:txBody>
      </p:sp>
    </p:spTree>
    <p:extLst>
      <p:ext uri="{BB962C8B-B14F-4D97-AF65-F5344CB8AC3E}">
        <p14:creationId xmlns:p14="http://schemas.microsoft.com/office/powerpoint/2010/main" val="361154409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PoC-7</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Estructuras de </a:t>
            </a:r>
            <a:r>
              <a:rPr lang="es-ES" dirty="0" err="1"/>
              <a:t>Datos:diccionario</a:t>
            </a:r>
            <a:endParaRPr lang="es-ES" dirty="0"/>
          </a:p>
          <a:p>
            <a:pPr algn="just"/>
            <a:r>
              <a:rPr lang="es-ES" dirty="0"/>
              <a:t>Clave: valor</a:t>
            </a:r>
          </a:p>
          <a:p>
            <a:pPr lvl="1" algn="just"/>
            <a:r>
              <a:rPr lang="es-ES" dirty="0"/>
              <a:t>Clave único</a:t>
            </a:r>
          </a:p>
          <a:p>
            <a:pPr algn="just"/>
            <a:r>
              <a:rPr lang="es-ES" dirty="0"/>
              <a:t>&gt;&gt;&gt;Dir1{’clave’:´valor´,´clave2´:´valor2´}</a:t>
            </a:r>
          </a:p>
          <a:p>
            <a:pPr algn="just"/>
            <a:r>
              <a:rPr lang="es-ES" dirty="0"/>
              <a:t>&gt;&gt;&gt;dir1[‘clave1’]</a:t>
            </a:r>
          </a:p>
          <a:p>
            <a:pPr algn="just"/>
            <a:endParaRPr lang="es-ES" dirty="0"/>
          </a:p>
          <a:p>
            <a:pPr algn="just"/>
            <a:endParaRPr lang="es-ES" dirty="0"/>
          </a:p>
          <a:p>
            <a:pPr algn="just"/>
            <a:endParaRPr lang="es-ES" dirty="0"/>
          </a:p>
        </p:txBody>
      </p:sp>
    </p:spTree>
    <p:extLst>
      <p:ext uri="{BB962C8B-B14F-4D97-AF65-F5344CB8AC3E}">
        <p14:creationId xmlns:p14="http://schemas.microsoft.com/office/powerpoint/2010/main" val="366502776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PoC-8</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fontScale="92500" lnSpcReduction="20000"/>
          </a:bodyPr>
          <a:lstStyle/>
          <a:p>
            <a:pPr algn="just"/>
            <a:r>
              <a:rPr lang="es-ES" dirty="0"/>
              <a:t>Estructuras de </a:t>
            </a:r>
            <a:r>
              <a:rPr lang="es-ES" dirty="0" err="1"/>
              <a:t>Datos:diccionario</a:t>
            </a:r>
            <a:endParaRPr lang="es-ES" dirty="0"/>
          </a:p>
          <a:p>
            <a:pPr algn="just"/>
            <a:r>
              <a:rPr lang="es-ES" dirty="0"/>
              <a:t>Clave: valor</a:t>
            </a:r>
          </a:p>
          <a:p>
            <a:pPr lvl="1" algn="just"/>
            <a:r>
              <a:rPr lang="es-ES" dirty="0"/>
              <a:t>Clave único</a:t>
            </a:r>
          </a:p>
          <a:p>
            <a:pPr algn="just"/>
            <a:r>
              <a:rPr lang="es-ES" dirty="0"/>
              <a:t>&gt;&gt;&gt;Dir1{’clave1’:´valor1´,´clave2´:´valor2´}</a:t>
            </a:r>
          </a:p>
          <a:p>
            <a:pPr algn="just"/>
            <a:r>
              <a:rPr lang="es-ES" dirty="0"/>
              <a:t>&gt;&gt;&gt;dir1[‘clave1’]</a:t>
            </a:r>
          </a:p>
          <a:p>
            <a:pPr algn="just"/>
            <a:r>
              <a:rPr lang="es-ES" dirty="0"/>
              <a:t>&gt;&gt;&gt;dir1[‘clave1’]=‘</a:t>
            </a:r>
            <a:r>
              <a:rPr lang="es-ES" dirty="0" err="1"/>
              <a:t>valornuevo</a:t>
            </a:r>
            <a:r>
              <a:rPr lang="es-ES" dirty="0"/>
              <a:t>’</a:t>
            </a:r>
          </a:p>
          <a:p>
            <a:pPr algn="just"/>
            <a:endParaRPr lang="es-ES" dirty="0"/>
          </a:p>
          <a:p>
            <a:pPr algn="just"/>
            <a:r>
              <a:rPr lang="es-ES" dirty="0"/>
              <a:t>&gt;&gt;&gt;Dir1.keys()</a:t>
            </a:r>
          </a:p>
          <a:p>
            <a:pPr algn="just"/>
            <a:r>
              <a:rPr lang="es-ES" dirty="0"/>
              <a:t>&gt;&gt;&gt;</a:t>
            </a:r>
            <a:r>
              <a:rPr lang="es-ES" dirty="0" err="1"/>
              <a:t>for</a:t>
            </a:r>
            <a:r>
              <a:rPr lang="es-ES" dirty="0"/>
              <a:t> </a:t>
            </a:r>
            <a:r>
              <a:rPr lang="es-ES" dirty="0" err="1"/>
              <a:t>key</a:t>
            </a:r>
            <a:r>
              <a:rPr lang="es-ES" dirty="0"/>
              <a:t> in dir1.keys()</a:t>
            </a:r>
          </a:p>
          <a:p>
            <a:pPr algn="just"/>
            <a:r>
              <a:rPr lang="es-ES" dirty="0"/>
              <a:t>…dir1[</a:t>
            </a:r>
            <a:r>
              <a:rPr lang="es-ES" dirty="0" err="1"/>
              <a:t>key</a:t>
            </a:r>
            <a:r>
              <a:rPr lang="es-ES" dirty="0"/>
              <a:t>]</a:t>
            </a:r>
          </a:p>
          <a:p>
            <a:pPr algn="just"/>
            <a:r>
              <a:rPr lang="es-ES" dirty="0"/>
              <a:t>&gt;&gt;&gt;</a:t>
            </a:r>
            <a:r>
              <a:rPr lang="es-ES" dirty="0" err="1"/>
              <a:t>for</a:t>
            </a:r>
            <a:r>
              <a:rPr lang="es-ES" dirty="0"/>
              <a:t> </a:t>
            </a:r>
            <a:r>
              <a:rPr lang="es-ES" dirty="0" err="1"/>
              <a:t>values</a:t>
            </a:r>
            <a:r>
              <a:rPr lang="es-ES" dirty="0"/>
              <a:t> in dir1.values()</a:t>
            </a:r>
          </a:p>
          <a:p>
            <a:pPr algn="just"/>
            <a:r>
              <a:rPr lang="es-ES" dirty="0"/>
              <a:t>…</a:t>
            </a:r>
            <a:r>
              <a:rPr lang="es-ES" dirty="0" err="1"/>
              <a:t>print</a:t>
            </a:r>
            <a:r>
              <a:rPr lang="es-ES" dirty="0"/>
              <a:t> </a:t>
            </a:r>
            <a:r>
              <a:rPr lang="es-ES" dirty="0" err="1"/>
              <a:t>values</a:t>
            </a:r>
            <a:endParaRPr lang="es-ES" dirty="0"/>
          </a:p>
        </p:txBody>
      </p:sp>
    </p:spTree>
    <p:extLst>
      <p:ext uri="{BB962C8B-B14F-4D97-AF65-F5344CB8AC3E}">
        <p14:creationId xmlns:p14="http://schemas.microsoft.com/office/powerpoint/2010/main" val="360472055"/>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PoC-9</a:t>
            </a:r>
          </a:p>
        </p:txBody>
      </p:sp>
      <p:sp>
        <p:nvSpPr>
          <p:cNvPr id="3" name="2 Marcador de contenido"/>
          <p:cNvSpPr>
            <a:spLocks noGrp="1"/>
          </p:cNvSpPr>
          <p:nvPr>
            <p:ph sz="quarter" idx="4294967295"/>
          </p:nvPr>
        </p:nvSpPr>
        <p:spPr>
          <a:xfrm>
            <a:off x="300988" y="932188"/>
            <a:ext cx="8186694" cy="4993623"/>
          </a:xfrm>
          <a:prstGeom prst="rect">
            <a:avLst/>
          </a:prstGeom>
        </p:spPr>
        <p:txBody>
          <a:bodyPr>
            <a:normAutofit fontScale="92500" lnSpcReduction="10000"/>
          </a:bodyPr>
          <a:lstStyle/>
          <a:p>
            <a:pPr algn="just"/>
            <a:r>
              <a:rPr lang="es-ES" dirty="0"/>
              <a:t>Clases</a:t>
            </a:r>
          </a:p>
          <a:p>
            <a:pPr algn="just"/>
            <a:r>
              <a:rPr lang="es-ES" dirty="0"/>
              <a:t>&gt;&gt;&gt;</a:t>
            </a:r>
            <a:r>
              <a:rPr lang="es-ES" dirty="0" err="1"/>
              <a:t>Class</a:t>
            </a:r>
            <a:r>
              <a:rPr lang="es-ES" dirty="0"/>
              <a:t> </a:t>
            </a:r>
            <a:r>
              <a:rPr lang="es-ES" dirty="0" err="1"/>
              <a:t>Person</a:t>
            </a:r>
            <a:r>
              <a:rPr lang="es-ES" dirty="0"/>
              <a:t>:</a:t>
            </a:r>
          </a:p>
          <a:p>
            <a:pPr algn="just"/>
            <a:r>
              <a:rPr lang="es-ES" dirty="0"/>
              <a:t>…</a:t>
            </a:r>
            <a:r>
              <a:rPr lang="es-ES" dirty="0" err="1"/>
              <a:t>def</a:t>
            </a:r>
            <a:r>
              <a:rPr lang="es-ES" dirty="0"/>
              <a:t> __</a:t>
            </a:r>
            <a:r>
              <a:rPr lang="es-ES" dirty="0" err="1"/>
              <a:t>init</a:t>
            </a:r>
            <a:r>
              <a:rPr lang="es-ES" dirty="0"/>
              <a:t>__(</a:t>
            </a:r>
            <a:r>
              <a:rPr lang="es-ES" dirty="0" err="1"/>
              <a:t>self</a:t>
            </a:r>
            <a:r>
              <a:rPr lang="es-ES" dirty="0"/>
              <a:t>):</a:t>
            </a:r>
          </a:p>
          <a:p>
            <a:pPr algn="just"/>
            <a:r>
              <a:rPr lang="es-ES" dirty="0"/>
              <a:t>……</a:t>
            </a:r>
            <a:r>
              <a:rPr lang="es-ES" dirty="0" err="1"/>
              <a:t>print</a:t>
            </a:r>
            <a:r>
              <a:rPr lang="es-ES" dirty="0"/>
              <a:t> “constructor”</a:t>
            </a:r>
          </a:p>
          <a:p>
            <a:pPr algn="just"/>
            <a:r>
              <a:rPr lang="es-ES" dirty="0"/>
              <a:t>…</a:t>
            </a:r>
            <a:r>
              <a:rPr lang="es-ES" dirty="0" err="1"/>
              <a:t>def</a:t>
            </a:r>
            <a:r>
              <a:rPr lang="es-ES" dirty="0"/>
              <a:t> __del__(</a:t>
            </a:r>
            <a:r>
              <a:rPr lang="es-ES" dirty="0" err="1"/>
              <a:t>self</a:t>
            </a:r>
            <a:r>
              <a:rPr lang="es-ES" dirty="0"/>
              <a:t>):</a:t>
            </a:r>
          </a:p>
          <a:p>
            <a:pPr algn="just"/>
            <a:r>
              <a:rPr lang="es-ES" dirty="0"/>
              <a:t>……</a:t>
            </a:r>
            <a:r>
              <a:rPr lang="es-ES" dirty="0" err="1"/>
              <a:t>print</a:t>
            </a:r>
            <a:r>
              <a:rPr lang="es-ES" dirty="0"/>
              <a:t> “destructor”</a:t>
            </a:r>
          </a:p>
          <a:p>
            <a:pPr algn="just"/>
            <a:r>
              <a:rPr lang="es-ES" dirty="0"/>
              <a:t>..</a:t>
            </a:r>
            <a:r>
              <a:rPr lang="es-ES" dirty="0" err="1"/>
              <a:t>def</a:t>
            </a:r>
            <a:r>
              <a:rPr lang="es-ES" dirty="0"/>
              <a:t> comer(</a:t>
            </a:r>
            <a:r>
              <a:rPr lang="es-ES" dirty="0" err="1"/>
              <a:t>self</a:t>
            </a:r>
            <a:r>
              <a:rPr lang="es-ES" dirty="0"/>
              <a:t>)</a:t>
            </a:r>
          </a:p>
          <a:p>
            <a:pPr algn="just"/>
            <a:r>
              <a:rPr lang="es-ES" dirty="0"/>
              <a:t>…… </a:t>
            </a:r>
            <a:r>
              <a:rPr lang="es-ES" dirty="0" err="1"/>
              <a:t>print</a:t>
            </a:r>
            <a:r>
              <a:rPr lang="es-ES" dirty="0"/>
              <a:t> “comiendo”</a:t>
            </a:r>
          </a:p>
          <a:p>
            <a:pPr algn="just"/>
            <a:r>
              <a:rPr lang="es-ES" dirty="0"/>
              <a:t>&gt;&gt;&gt;</a:t>
            </a:r>
            <a:r>
              <a:rPr lang="es-ES" dirty="0" err="1"/>
              <a:t>obj</a:t>
            </a:r>
            <a:r>
              <a:rPr lang="es-ES" dirty="0"/>
              <a:t> = </a:t>
            </a:r>
            <a:r>
              <a:rPr lang="es-ES" dirty="0" err="1"/>
              <a:t>Person</a:t>
            </a:r>
            <a:r>
              <a:rPr lang="es-ES" dirty="0"/>
              <a:t>()</a:t>
            </a:r>
          </a:p>
          <a:p>
            <a:pPr algn="just"/>
            <a:r>
              <a:rPr lang="es-ES" dirty="0"/>
              <a:t>&gt;&gt;&gt;</a:t>
            </a:r>
            <a:r>
              <a:rPr lang="es-ES" dirty="0" err="1"/>
              <a:t>obj.comer</a:t>
            </a:r>
            <a:r>
              <a:rPr lang="es-ES" dirty="0"/>
              <a:t>()</a:t>
            </a:r>
          </a:p>
          <a:p>
            <a:pPr algn="just"/>
            <a:r>
              <a:rPr lang="es-ES" dirty="0"/>
              <a:t>&gt;&gt;&gt;</a:t>
            </a:r>
            <a:r>
              <a:rPr lang="es-ES" dirty="0" err="1"/>
              <a:t>obj</a:t>
            </a:r>
            <a:r>
              <a:rPr lang="es-ES" dirty="0"/>
              <a:t> = </a:t>
            </a:r>
            <a:r>
              <a:rPr lang="es-ES" dirty="0" err="1"/>
              <a:t>None</a:t>
            </a:r>
            <a:endParaRPr lang="es-ES" dirty="0"/>
          </a:p>
        </p:txBody>
      </p:sp>
    </p:spTree>
    <p:extLst>
      <p:ext uri="{BB962C8B-B14F-4D97-AF65-F5344CB8AC3E}">
        <p14:creationId xmlns:p14="http://schemas.microsoft.com/office/powerpoint/2010/main" val="2810761066"/>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PoC-9</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lnSpcReduction="10000"/>
          </a:bodyPr>
          <a:lstStyle/>
          <a:p>
            <a:pPr algn="just"/>
            <a:r>
              <a:rPr lang="es-ES" dirty="0"/>
              <a:t>Clases con atributos</a:t>
            </a:r>
          </a:p>
          <a:p>
            <a:pPr algn="just"/>
            <a:r>
              <a:rPr lang="es-ES" dirty="0"/>
              <a:t>&gt;&gt;&gt;Obj2 = </a:t>
            </a:r>
            <a:r>
              <a:rPr lang="es-ES" dirty="0" err="1"/>
              <a:t>Person</a:t>
            </a:r>
            <a:r>
              <a:rPr lang="es-ES" dirty="0"/>
              <a:t>()</a:t>
            </a:r>
          </a:p>
          <a:p>
            <a:pPr algn="just"/>
            <a:r>
              <a:rPr lang="es-ES" dirty="0"/>
              <a:t>&gt;&gt;&gt;obj2.nombre =“”</a:t>
            </a:r>
          </a:p>
          <a:p>
            <a:pPr algn="just"/>
            <a:r>
              <a:rPr lang="es-ES" dirty="0"/>
              <a:t>&gt;&gt;&gt;</a:t>
            </a:r>
            <a:r>
              <a:rPr lang="es-ES" dirty="0" err="1"/>
              <a:t>dir</a:t>
            </a:r>
            <a:r>
              <a:rPr lang="es-ES" dirty="0"/>
              <a:t>(obj2)</a:t>
            </a:r>
          </a:p>
          <a:p>
            <a:pPr algn="just"/>
            <a:r>
              <a:rPr lang="es-ES" dirty="0"/>
              <a:t>&gt;&gt;&gt;</a:t>
            </a:r>
            <a:r>
              <a:rPr lang="es-ES" dirty="0" err="1"/>
              <a:t>type</a:t>
            </a:r>
            <a:r>
              <a:rPr lang="es-ES" dirty="0"/>
              <a:t>(obj2.comer)</a:t>
            </a:r>
          </a:p>
          <a:p>
            <a:pPr algn="just"/>
            <a:r>
              <a:rPr lang="es-ES" dirty="0"/>
              <a:t>&gt;&gt;&gt;</a:t>
            </a:r>
            <a:r>
              <a:rPr lang="es-ES" dirty="0" err="1"/>
              <a:t>type</a:t>
            </a:r>
            <a:r>
              <a:rPr lang="es-ES" dirty="0"/>
              <a:t>(obj2.nombre)</a:t>
            </a:r>
          </a:p>
          <a:p>
            <a:pPr algn="just"/>
            <a:r>
              <a:rPr lang="es-ES" dirty="0"/>
              <a:t>¿el atributo nombre pertenece a la clase </a:t>
            </a:r>
            <a:r>
              <a:rPr lang="es-ES" dirty="0" err="1"/>
              <a:t>Person</a:t>
            </a:r>
            <a:r>
              <a:rPr lang="es-ES" dirty="0"/>
              <a:t>() o al objeto obj2 de tipo </a:t>
            </a:r>
            <a:r>
              <a:rPr lang="es-ES" dirty="0" err="1"/>
              <a:t>Person</a:t>
            </a:r>
            <a:r>
              <a:rPr lang="es-ES" dirty="0"/>
              <a:t>()?</a:t>
            </a:r>
          </a:p>
          <a:p>
            <a:pPr lvl="1" algn="just"/>
            <a:r>
              <a:rPr lang="es-ES" dirty="0"/>
              <a:t>Solución:</a:t>
            </a:r>
          </a:p>
          <a:p>
            <a:pPr lvl="1" algn="just"/>
            <a:r>
              <a:rPr lang="es-ES" dirty="0"/>
              <a:t>&gt;&gt;&gt;obj3 = </a:t>
            </a:r>
            <a:r>
              <a:rPr lang="es-ES" dirty="0" err="1"/>
              <a:t>Person</a:t>
            </a:r>
            <a:r>
              <a:rPr lang="es-ES" dirty="0"/>
              <a:t>()</a:t>
            </a:r>
          </a:p>
          <a:p>
            <a:pPr lvl="1" algn="just"/>
            <a:r>
              <a:rPr lang="es-ES" dirty="0"/>
              <a:t>&gt;&gt;&gt;</a:t>
            </a:r>
            <a:r>
              <a:rPr lang="es-ES" dirty="0" err="1"/>
              <a:t>Dir</a:t>
            </a:r>
            <a:r>
              <a:rPr lang="es-ES" dirty="0"/>
              <a:t>(obj3)</a:t>
            </a:r>
          </a:p>
        </p:txBody>
      </p:sp>
    </p:spTree>
    <p:extLst>
      <p:ext uri="{BB962C8B-B14F-4D97-AF65-F5344CB8AC3E}">
        <p14:creationId xmlns:p14="http://schemas.microsoft.com/office/powerpoint/2010/main" val="160484646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Python y Scapy</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Scapy es una potente librería escrita y soportada en</a:t>
            </a:r>
          </a:p>
          <a:p>
            <a:pPr lvl="1" algn="just"/>
            <a:r>
              <a:rPr lang="es-ES" dirty="0"/>
              <a:t>Python la cual permite la creación, manipulación e inyección de paquetes de un entorno de red.</a:t>
            </a:r>
          </a:p>
          <a:p>
            <a:pPr lvl="1" algn="just"/>
            <a:r>
              <a:rPr lang="es-ES" dirty="0"/>
              <a:t>Permite realizar labores de descubrimiento y enumeración, similar a otras herramientas tan conocidas como Nmap.</a:t>
            </a:r>
          </a:p>
          <a:p>
            <a:pPr lvl="1" algn="just"/>
            <a:r>
              <a:rPr lang="es-ES" dirty="0"/>
              <a:t>Permite la captura de paquetes y su posterior almacenamiento en ficheros PCAP.</a:t>
            </a:r>
          </a:p>
          <a:p>
            <a:pPr lvl="1" algn="just"/>
            <a:r>
              <a:rPr lang="es-ES" dirty="0"/>
              <a:t>Permite la creación de paquetes de forma programática utilizando la API de scapy desde cualquier script.</a:t>
            </a:r>
          </a:p>
        </p:txBody>
      </p:sp>
    </p:spTree>
    <p:extLst>
      <p:ext uri="{BB962C8B-B14F-4D97-AF65-F5344CB8AC3E}">
        <p14:creationId xmlns:p14="http://schemas.microsoft.com/office/powerpoint/2010/main" val="4014164725"/>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Conceptos básicos en Scapy</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Con Scapy no es necesario aprender un lenguaje de programación nuevo, solamente es necesario tener conocimientos sobre la sintaxis y estructura de los programas escritos en Python.</a:t>
            </a:r>
          </a:p>
          <a:p>
            <a:pPr algn="just"/>
            <a:r>
              <a:rPr lang="es-ES" dirty="0"/>
              <a:t>Su uso es simple, puede hacerse de forma interactiva (del mismo modo que se hace con el interprete de Python) o directamente desde una rutina completa de código utilizando un fichero.</a:t>
            </a:r>
          </a:p>
          <a:p>
            <a:pPr algn="just"/>
            <a:r>
              <a:rPr lang="es-ES" dirty="0"/>
              <a:t>El funcionamiento básico de Scapy es simple, se crean uno o varios paquetes, se envían a un destino se capturan de respuestas emitidas.</a:t>
            </a:r>
          </a:p>
        </p:txBody>
      </p:sp>
    </p:spTree>
    <p:extLst>
      <p:ext uri="{BB962C8B-B14F-4D97-AF65-F5344CB8AC3E}">
        <p14:creationId xmlns:p14="http://schemas.microsoft.com/office/powerpoint/2010/main" val="1905301164"/>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Conceptos básicos en Scapy</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Permite un alto grado de control en los paquetes enviados y en las respuestas recibidas. El trabajo analítico e interpretativo queda a criterio del programador, por lo tanto dicha persona debe de tener un buen nivel de conocimientos sobre protocolos de red y paquetes de datos. </a:t>
            </a:r>
          </a:p>
          <a:p>
            <a:pPr algn="just"/>
            <a:r>
              <a:rPr lang="es-ES" dirty="0"/>
              <a:t>La creación de paquetes con scapy sigue el modelo OSI, es decir, se deben de crear los paquetes partiendo de las capas más bajas hasta llegar a la capa de aplicación.</a:t>
            </a:r>
          </a:p>
        </p:txBody>
      </p:sp>
    </p:spTree>
    <p:extLst>
      <p:ext uri="{BB962C8B-B14F-4D97-AF65-F5344CB8AC3E}">
        <p14:creationId xmlns:p14="http://schemas.microsoft.com/office/powerpoint/2010/main" val="3695155589"/>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Índice</a:t>
            </a:r>
          </a:p>
        </p:txBody>
      </p:sp>
      <p:sp>
        <p:nvSpPr>
          <p:cNvPr id="3" name="2 Marcador de contenido"/>
          <p:cNvSpPr>
            <a:spLocks noGrp="1"/>
          </p:cNvSpPr>
          <p:nvPr>
            <p:ph sz="quarter" idx="4294967295"/>
          </p:nvPr>
        </p:nvSpPr>
        <p:spPr>
          <a:xfrm>
            <a:off x="301752" y="1527048"/>
            <a:ext cx="8503920" cy="4572000"/>
          </a:xfrm>
          <a:prstGeom prst="rect">
            <a:avLst/>
          </a:prstGeom>
        </p:spPr>
        <p:txBody>
          <a:bodyPr>
            <a:normAutofit/>
          </a:bodyPr>
          <a:lstStyle/>
          <a:p>
            <a:r>
              <a:rPr lang="es-ES" dirty="0"/>
              <a:t>Píldora 1:</a:t>
            </a:r>
          </a:p>
          <a:p>
            <a:pPr lvl="1"/>
            <a:r>
              <a:rPr lang="es-ES" dirty="0"/>
              <a:t>Introducción a Python</a:t>
            </a:r>
          </a:p>
          <a:p>
            <a:r>
              <a:rPr lang="es-ES" dirty="0"/>
              <a:t>Píldora 2:</a:t>
            </a:r>
          </a:p>
          <a:p>
            <a:pPr lvl="1"/>
            <a:r>
              <a:rPr lang="es-ES" dirty="0"/>
              <a:t>Hacking con scapy</a:t>
            </a:r>
          </a:p>
        </p:txBody>
      </p:sp>
    </p:spTree>
    <p:extLst>
      <p:ext uri="{BB962C8B-B14F-4D97-AF65-F5344CB8AC3E}">
        <p14:creationId xmlns:p14="http://schemas.microsoft.com/office/powerpoint/2010/main" val="1122868937"/>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Conceptos básicos en Scapy</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Consta principalmente de una serie de funciones bastante simples pero que requieren de conocimientos sobre redes y protocolos de comunicación tales como TCP, UDP, ICMP, etc.</a:t>
            </a:r>
          </a:p>
          <a:p>
            <a:pPr algn="just"/>
            <a:r>
              <a:rPr lang="es-ES" dirty="0"/>
              <a:t>Es posible crear una o varias capas que conformarán el paquete de datos que se enviará al destino</a:t>
            </a:r>
          </a:p>
          <a:p>
            <a:pPr algn="just"/>
            <a:endParaRPr lang="es-ES" dirty="0"/>
          </a:p>
        </p:txBody>
      </p:sp>
    </p:spTree>
    <p:extLst>
      <p:ext uri="{BB962C8B-B14F-4D97-AF65-F5344CB8AC3E}">
        <p14:creationId xmlns:p14="http://schemas.microsoft.com/office/powerpoint/2010/main" val="1794159555"/>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Conceptos básicos en Scapy</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Consta principalmente de una serie de funciones bastante simples pero que requieren de conocimientos sobre redes y protocolos de comunicación tales como TCP, UDP, ICMP, etc.</a:t>
            </a:r>
          </a:p>
          <a:p>
            <a:pPr algn="just"/>
            <a:r>
              <a:rPr lang="es-ES" dirty="0"/>
              <a:t>Es posible crear una o varias capas que conformarán el paquete de datos que se enviará al destino</a:t>
            </a:r>
          </a:p>
        </p:txBody>
      </p:sp>
    </p:spTree>
    <p:extLst>
      <p:ext uri="{BB962C8B-B14F-4D97-AF65-F5344CB8AC3E}">
        <p14:creationId xmlns:p14="http://schemas.microsoft.com/office/powerpoint/2010/main" val="789106705"/>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Conceptos básicos en Scapy</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Los paquetes creados con Scapy pueden ser altamente personalizados utilizando las clases y utilidades disponibles en la API.</a:t>
            </a:r>
          </a:p>
          <a:p>
            <a:pPr algn="just"/>
            <a:r>
              <a:rPr lang="es-ES" dirty="0"/>
              <a:t>Para crear un paquete IP, se puede emplear el siguiente comando: </a:t>
            </a:r>
          </a:p>
          <a:p>
            <a:pPr lvl="1" algn="just"/>
            <a:r>
              <a:rPr lang="es-ES" dirty="0"/>
              <a:t> &gt;&gt;&gt; </a:t>
            </a:r>
            <a:r>
              <a:rPr lang="es-ES" dirty="0" err="1"/>
              <a:t>ipPacket</a:t>
            </a:r>
            <a:r>
              <a:rPr lang="es-ES" dirty="0"/>
              <a:t> = IP()</a:t>
            </a:r>
          </a:p>
          <a:p>
            <a:pPr algn="just"/>
            <a:r>
              <a:rPr lang="es-ES" dirty="0"/>
              <a:t>Con lo anterior se ha creado un paquete IP con sus valores por defecto y dicha estructura se almacena en la variable “</a:t>
            </a:r>
            <a:r>
              <a:rPr lang="es-ES" dirty="0" err="1"/>
              <a:t>ipPacket</a:t>
            </a:r>
            <a:r>
              <a:rPr lang="es-ES" dirty="0"/>
              <a:t>”.</a:t>
            </a:r>
          </a:p>
        </p:txBody>
      </p:sp>
    </p:spTree>
    <p:extLst>
      <p:ext uri="{BB962C8B-B14F-4D97-AF65-F5344CB8AC3E}">
        <p14:creationId xmlns:p14="http://schemas.microsoft.com/office/powerpoint/2010/main" val="2150314681"/>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Conceptos básicos en Scapy</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fontScale="92500"/>
          </a:bodyPr>
          <a:lstStyle/>
          <a:p>
            <a:pPr algn="just"/>
            <a:r>
              <a:rPr lang="es-ES" dirty="0"/>
              <a:t>Es posible manipular cualquier paquete en Scapy accediendo de forma directa a sus campos, asignando valores o utilizando algunas de las funciones disponibles en para tal fin.</a:t>
            </a:r>
          </a:p>
          <a:p>
            <a:pPr lvl="1" algn="just"/>
            <a:r>
              <a:rPr lang="es-ES" dirty="0"/>
              <a:t>&gt;&gt;&gt; </a:t>
            </a:r>
            <a:r>
              <a:rPr lang="es-ES" dirty="0" err="1"/>
              <a:t>ipPacket.src</a:t>
            </a:r>
            <a:r>
              <a:rPr lang="es-ES" dirty="0"/>
              <a:t>="192.168.1.33” </a:t>
            </a:r>
          </a:p>
          <a:p>
            <a:pPr lvl="1" algn="just"/>
            <a:r>
              <a:rPr lang="es-ES" dirty="0"/>
              <a:t>&gt;&gt;&gt; </a:t>
            </a:r>
            <a:r>
              <a:rPr lang="es-ES" dirty="0" err="1"/>
              <a:t>ipPacket.src</a:t>
            </a:r>
            <a:r>
              <a:rPr lang="es-ES" dirty="0"/>
              <a:t>="192.168.1.33”</a:t>
            </a:r>
          </a:p>
          <a:p>
            <a:pPr lvl="1" algn="just"/>
            <a:r>
              <a:rPr lang="es-ES" dirty="0"/>
              <a:t>&gt;&gt;&gt; </a:t>
            </a:r>
            <a:r>
              <a:rPr lang="es-ES" dirty="0" err="1"/>
              <a:t>ipPacket.dst</a:t>
            </a:r>
            <a:r>
              <a:rPr lang="es-ES" dirty="0"/>
              <a:t>="192.168.1.1”</a:t>
            </a:r>
          </a:p>
          <a:p>
            <a:pPr lvl="1" algn="just"/>
            <a:r>
              <a:rPr lang="es-ES" dirty="0"/>
              <a:t>&gt;&gt;&gt; </a:t>
            </a:r>
            <a:r>
              <a:rPr lang="es-ES" dirty="0" err="1"/>
              <a:t>ls</a:t>
            </a:r>
            <a:r>
              <a:rPr lang="es-ES" dirty="0"/>
              <a:t>(</a:t>
            </a:r>
            <a:r>
              <a:rPr lang="es-ES" dirty="0" err="1"/>
              <a:t>ipPacket</a:t>
            </a:r>
            <a:r>
              <a:rPr lang="es-ES" dirty="0"/>
              <a:t>)</a:t>
            </a:r>
          </a:p>
          <a:p>
            <a:pPr algn="just"/>
            <a:r>
              <a:rPr lang="es-ES" dirty="0"/>
              <a:t>Se ha accedido directamente a los campos “</a:t>
            </a:r>
            <a:r>
              <a:rPr lang="es-ES" dirty="0" err="1"/>
              <a:t>src</a:t>
            </a:r>
            <a:r>
              <a:rPr lang="es-ES" dirty="0"/>
              <a:t>” y “</a:t>
            </a:r>
            <a:r>
              <a:rPr lang="es-ES" dirty="0" err="1"/>
              <a:t>dst</a:t>
            </a:r>
            <a:r>
              <a:rPr lang="es-ES" dirty="0"/>
              <a:t>” del paquete IP y posteriormente se le han asignado valores. También se ha utilizado la función “</a:t>
            </a:r>
            <a:r>
              <a:rPr lang="es-ES" dirty="0" err="1"/>
              <a:t>ls</a:t>
            </a:r>
            <a:r>
              <a:rPr lang="es-ES" dirty="0"/>
              <a:t>” para listar el valor de todos los campos disponibles.</a:t>
            </a:r>
          </a:p>
        </p:txBody>
      </p:sp>
    </p:spTree>
    <p:extLst>
      <p:ext uri="{BB962C8B-B14F-4D97-AF65-F5344CB8AC3E}">
        <p14:creationId xmlns:p14="http://schemas.microsoft.com/office/powerpoint/2010/main" val="1184621394"/>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Conceptos básicos en Scapy</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fontScale="92500" lnSpcReduction="10000"/>
          </a:bodyPr>
          <a:lstStyle/>
          <a:p>
            <a:pPr algn="just"/>
            <a:r>
              <a:rPr lang="es-ES" dirty="0"/>
              <a:t>Además de la función “</a:t>
            </a:r>
            <a:r>
              <a:rPr lang="es-ES" dirty="0" err="1"/>
              <a:t>ls</a:t>
            </a:r>
            <a:r>
              <a:rPr lang="es-ES" dirty="0"/>
              <a:t>” existen otras que permiten conocer el estado de un paquete de datos: </a:t>
            </a:r>
          </a:p>
          <a:p>
            <a:pPr lvl="1" algn="just"/>
            <a:r>
              <a:rPr lang="es-ES" dirty="0"/>
              <a:t>“</a:t>
            </a:r>
            <a:r>
              <a:rPr lang="es-ES" dirty="0" err="1"/>
              <a:t>ls</a:t>
            </a:r>
            <a:r>
              <a:rPr lang="es-ES" dirty="0"/>
              <a:t>” permite listar el contenido del paquete </a:t>
            </a:r>
          </a:p>
          <a:p>
            <a:pPr lvl="1" algn="just"/>
            <a:r>
              <a:rPr lang="es-ES" dirty="0"/>
              <a:t>“</a:t>
            </a:r>
            <a:r>
              <a:rPr lang="es-ES" dirty="0" err="1"/>
              <a:t>str</a:t>
            </a:r>
            <a:r>
              <a:rPr lang="es-ES" dirty="0"/>
              <a:t>” permite obtener una representación </a:t>
            </a:r>
            <a:r>
              <a:rPr lang="es-ES" dirty="0" err="1"/>
              <a:t>String</a:t>
            </a:r>
            <a:r>
              <a:rPr lang="es-ES" dirty="0"/>
              <a:t> del paquete </a:t>
            </a:r>
          </a:p>
          <a:p>
            <a:pPr lvl="1" algn="just"/>
            <a:r>
              <a:rPr lang="es-ES" dirty="0"/>
              <a:t>“</a:t>
            </a:r>
            <a:r>
              <a:rPr lang="es-ES" dirty="0" err="1"/>
              <a:t>hexdump</a:t>
            </a:r>
            <a:r>
              <a:rPr lang="es-ES" dirty="0"/>
              <a:t>” permite volcar el contenido del paquete en “</a:t>
            </a:r>
            <a:r>
              <a:rPr lang="es-ES" dirty="0" err="1"/>
              <a:t>hexdump</a:t>
            </a:r>
            <a:r>
              <a:rPr lang="es-ES" dirty="0"/>
              <a:t>” permite volcar el contenido del paquete en formato hexadecimal </a:t>
            </a:r>
          </a:p>
          <a:p>
            <a:pPr lvl="1" algn="just"/>
            <a:r>
              <a:rPr lang="es-ES" dirty="0"/>
              <a:t>“del” permite restablecer el valor por defecto de alguno de los atributos del paquete.</a:t>
            </a:r>
          </a:p>
          <a:p>
            <a:pPr algn="just"/>
            <a:r>
              <a:rPr lang="es-ES" dirty="0"/>
              <a:t>Existen otras funciones muy interesantes que permiten, entre otras cosas, la manipulación e inyección de paquetes en la red. Dichas funciones se verán a lo largo del curso..</a:t>
            </a:r>
          </a:p>
        </p:txBody>
      </p:sp>
    </p:spTree>
    <p:extLst>
      <p:ext uri="{BB962C8B-B14F-4D97-AF65-F5344CB8AC3E}">
        <p14:creationId xmlns:p14="http://schemas.microsoft.com/office/powerpoint/2010/main" val="3420166116"/>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xmlns="" id="{0F2B62DE-FDD1-EC4A-9B50-A0A998A55521}"/>
              </a:ext>
            </a:extLst>
          </p:cNvPr>
          <p:cNvPicPr>
            <a:picLocks noGrp="1" noChangeAspect="1"/>
          </p:cNvPicPr>
          <p:nvPr>
            <p:ph sz="quarter" idx="4294967295"/>
          </p:nvPr>
        </p:nvPicPr>
        <p:blipFill>
          <a:blip r:embed="rId3"/>
          <a:stretch>
            <a:fillRect/>
          </a:stretch>
        </p:blipFill>
        <p:spPr>
          <a:xfrm>
            <a:off x="905668" y="1692048"/>
            <a:ext cx="7222331" cy="3243562"/>
          </a:xfrm>
          <a:prstGeom prst="rect">
            <a:avLst/>
          </a:prstGeom>
        </p:spPr>
      </p:pic>
    </p:spTree>
    <p:extLst>
      <p:ext uri="{BB962C8B-B14F-4D97-AF65-F5344CB8AC3E}">
        <p14:creationId xmlns:p14="http://schemas.microsoft.com/office/powerpoint/2010/main" val="1033386640"/>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Instalación Python</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La instalación puede llevarse a cabo con la utilidad “</a:t>
            </a:r>
            <a:r>
              <a:rPr lang="es-ES" dirty="0" err="1"/>
              <a:t>pip</a:t>
            </a:r>
            <a:r>
              <a:rPr lang="es-ES" dirty="0"/>
              <a:t>” o “</a:t>
            </a:r>
            <a:r>
              <a:rPr lang="es-ES" dirty="0" err="1"/>
              <a:t>easy_install</a:t>
            </a:r>
            <a:r>
              <a:rPr lang="es-ES" dirty="0"/>
              <a:t>”</a:t>
            </a:r>
          </a:p>
          <a:p>
            <a:pPr lvl="1" algn="just"/>
            <a:r>
              <a:rPr lang="es-ES" dirty="0" err="1"/>
              <a:t>pip</a:t>
            </a:r>
            <a:r>
              <a:rPr lang="es-ES" dirty="0"/>
              <a:t> </a:t>
            </a:r>
            <a:r>
              <a:rPr lang="es-ES" dirty="0" err="1"/>
              <a:t>install</a:t>
            </a:r>
            <a:r>
              <a:rPr lang="es-ES" dirty="0"/>
              <a:t> scapy</a:t>
            </a:r>
          </a:p>
          <a:p>
            <a:pPr lvl="1" algn="just"/>
            <a:r>
              <a:rPr lang="es-ES" dirty="0" err="1"/>
              <a:t>easy_install</a:t>
            </a:r>
            <a:r>
              <a:rPr lang="es-ES" dirty="0"/>
              <a:t> scapy </a:t>
            </a:r>
          </a:p>
        </p:txBody>
      </p:sp>
    </p:spTree>
    <p:extLst>
      <p:ext uri="{BB962C8B-B14F-4D97-AF65-F5344CB8AC3E}">
        <p14:creationId xmlns:p14="http://schemas.microsoft.com/office/powerpoint/2010/main" val="1816882838"/>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PoC-1</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Empezando con scapy</a:t>
            </a:r>
          </a:p>
          <a:p>
            <a:pPr algn="just"/>
            <a:r>
              <a:rPr lang="es-ES" dirty="0"/>
              <a:t>&gt;&gt;&gt;</a:t>
            </a:r>
            <a:r>
              <a:rPr lang="es-ES" dirty="0" err="1"/>
              <a:t>ls</a:t>
            </a:r>
            <a:r>
              <a:rPr lang="es-ES" dirty="0"/>
              <a:t>()</a:t>
            </a:r>
          </a:p>
          <a:p>
            <a:pPr lvl="1" algn="just"/>
            <a:r>
              <a:rPr lang="es-ES" dirty="0"/>
              <a:t>protocolos</a:t>
            </a:r>
          </a:p>
          <a:p>
            <a:pPr algn="just"/>
            <a:r>
              <a:rPr lang="es-ES" dirty="0"/>
              <a:t>&gt;&gt;&gt;la(IP)</a:t>
            </a:r>
          </a:p>
          <a:p>
            <a:pPr algn="just"/>
            <a:r>
              <a:rPr lang="es-ES" dirty="0"/>
              <a:t>&gt;&gt;&gt;</a:t>
            </a:r>
            <a:r>
              <a:rPr lang="es-ES" dirty="0" err="1"/>
              <a:t>lsc</a:t>
            </a:r>
            <a:r>
              <a:rPr lang="es-ES" dirty="0"/>
              <a:t>()</a:t>
            </a:r>
          </a:p>
          <a:p>
            <a:pPr lvl="1" algn="just"/>
            <a:r>
              <a:rPr lang="es-ES" dirty="0"/>
              <a:t>funciones</a:t>
            </a:r>
          </a:p>
        </p:txBody>
      </p:sp>
    </p:spTree>
    <p:extLst>
      <p:ext uri="{BB962C8B-B14F-4D97-AF65-F5344CB8AC3E}">
        <p14:creationId xmlns:p14="http://schemas.microsoft.com/office/powerpoint/2010/main" val="2145412265"/>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PoC-1</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Con Scapy también es posible crear una pila de paquetes, siendo este es el escenario más común. </a:t>
            </a:r>
          </a:p>
          <a:p>
            <a:pPr algn="just"/>
            <a:r>
              <a:rPr lang="es-ES" dirty="0"/>
              <a:t>El objetivo de crear cualquier tipo de paquete en Scapy, es el de poder enviarlo a un destino concreto y analizar las respuestas emitidas de forma analizar las respuestas emitidas de forma programática. </a:t>
            </a:r>
          </a:p>
          <a:p>
            <a:pPr algn="just"/>
            <a:r>
              <a:rPr lang="es-ES" dirty="0"/>
              <a:t>El operador “/” permite la creación de capas en un paquete, separando cada capa de forma lógica, tal como se encuentra diseñado el modelo OSI. </a:t>
            </a:r>
          </a:p>
          <a:p>
            <a:pPr algn="just"/>
            <a:r>
              <a:rPr lang="es-ES" dirty="0"/>
              <a:t>&gt;&gt;&gt; </a:t>
            </a:r>
            <a:r>
              <a:rPr lang="es-ES" dirty="0" err="1"/>
              <a:t>layer</a:t>
            </a:r>
            <a:r>
              <a:rPr lang="es-ES" dirty="0"/>
              <a:t> = IP()/TCP() </a:t>
            </a:r>
          </a:p>
        </p:txBody>
      </p:sp>
    </p:spTree>
    <p:extLst>
      <p:ext uri="{BB962C8B-B14F-4D97-AF65-F5344CB8AC3E}">
        <p14:creationId xmlns:p14="http://schemas.microsoft.com/office/powerpoint/2010/main" val="1116534931"/>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PoC-1</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Crear un paquete:</a:t>
            </a:r>
          </a:p>
          <a:p>
            <a:pPr algn="just"/>
            <a:r>
              <a:rPr lang="es-ES" dirty="0"/>
              <a:t>&gt;&gt;&gt; </a:t>
            </a:r>
            <a:r>
              <a:rPr lang="es-ES" dirty="0" err="1"/>
              <a:t>packet</a:t>
            </a:r>
            <a:r>
              <a:rPr lang="es-ES" dirty="0"/>
              <a:t> = </a:t>
            </a:r>
            <a:r>
              <a:rPr lang="es-ES" dirty="0" err="1"/>
              <a:t>Ether</a:t>
            </a:r>
            <a:r>
              <a:rPr lang="es-ES" dirty="0"/>
              <a:t>()/IP(</a:t>
            </a:r>
            <a:r>
              <a:rPr lang="es-ES" dirty="0" err="1"/>
              <a:t>dst</a:t>
            </a:r>
            <a:r>
              <a:rPr lang="es-ES" dirty="0"/>
              <a:t>=“</a:t>
            </a:r>
            <a:r>
              <a:rPr lang="es-ES" dirty="0" err="1"/>
              <a:t>google.com</a:t>
            </a:r>
            <a:r>
              <a:rPr lang="es-ES" dirty="0"/>
              <a:t>”)/ICMP()/”payload”</a:t>
            </a:r>
          </a:p>
          <a:p>
            <a:pPr algn="just"/>
            <a:r>
              <a:rPr lang="es-ES" dirty="0"/>
              <a:t>&gt;&gt;&gt;</a:t>
            </a:r>
            <a:r>
              <a:rPr lang="es-ES" dirty="0" err="1"/>
              <a:t>ls</a:t>
            </a:r>
            <a:r>
              <a:rPr lang="es-ES" dirty="0"/>
              <a:t>(</a:t>
            </a:r>
            <a:r>
              <a:rPr lang="es-ES" dirty="0" err="1"/>
              <a:t>packet</a:t>
            </a:r>
            <a:r>
              <a:rPr lang="es-ES" dirty="0"/>
              <a:t>)</a:t>
            </a:r>
          </a:p>
          <a:p>
            <a:pPr algn="just"/>
            <a:r>
              <a:rPr lang="es-ES" dirty="0"/>
              <a:t>Ejercicio:</a:t>
            </a:r>
          </a:p>
          <a:p>
            <a:pPr lvl="1" algn="just"/>
            <a:r>
              <a:rPr lang="es-ES" dirty="0"/>
              <a:t>Poner la MAC de la máquina Windows en la clase </a:t>
            </a:r>
            <a:r>
              <a:rPr lang="es-ES" dirty="0" err="1"/>
              <a:t>Etther</a:t>
            </a:r>
            <a:r>
              <a:rPr lang="es-ES" dirty="0"/>
              <a:t> atributo </a:t>
            </a:r>
            <a:r>
              <a:rPr lang="es-ES" dirty="0" err="1"/>
              <a:t>src</a:t>
            </a:r>
            <a:endParaRPr lang="es-ES" dirty="0"/>
          </a:p>
          <a:p>
            <a:pPr lvl="1" algn="just"/>
            <a:r>
              <a:rPr lang="es-ES" dirty="0"/>
              <a:t>Ojo: los campos de la MAC se delimitan por :</a:t>
            </a:r>
          </a:p>
        </p:txBody>
      </p:sp>
    </p:spTree>
    <p:extLst>
      <p:ext uri="{BB962C8B-B14F-4D97-AF65-F5344CB8AC3E}">
        <p14:creationId xmlns:p14="http://schemas.microsoft.com/office/powerpoint/2010/main" val="201598156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3">
            <a:extLst>
              <a:ext uri="{FF2B5EF4-FFF2-40B4-BE49-F238E27FC236}">
                <a16:creationId xmlns:a16="http://schemas.microsoft.com/office/drawing/2014/main" xmlns="" id="{0FEB4D8F-1302-8D43-A5C9-D0CA632B0911}"/>
              </a:ext>
            </a:extLst>
          </p:cNvPr>
          <p:cNvSpPr>
            <a:spLocks noGrp="1" noChangeArrowheads="1"/>
          </p:cNvSpPr>
          <p:nvPr>
            <p:ph idx="1"/>
          </p:nvPr>
        </p:nvSpPr>
        <p:spPr bwMode="auto">
          <a:xfrm>
            <a:off x="0" y="1196975"/>
            <a:ext cx="9144000" cy="54721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es-ES" dirty="0"/>
              <a:t>Laboratorio de Seguridad:</a:t>
            </a:r>
          </a:p>
          <a:p>
            <a:pPr lvl="1" algn="just"/>
            <a:r>
              <a:rPr lang="es-ES" dirty="0"/>
              <a:t>Máquina </a:t>
            </a:r>
            <a:r>
              <a:rPr lang="es-ES" dirty="0" err="1"/>
              <a:t>Kali</a:t>
            </a:r>
            <a:endParaRPr lang="es-ES" dirty="0"/>
          </a:p>
          <a:p>
            <a:pPr lvl="2" algn="just"/>
            <a:r>
              <a:rPr lang="es-ES" dirty="0">
                <a:hlinkClick r:id="rId2"/>
              </a:rPr>
              <a:t>https://images.offensive-security.com/virtual-images/kali-linux-2019.1-vbox-amd64</a:t>
            </a:r>
            <a:r>
              <a:rPr lang="es-ES">
                <a:hlinkClick r:id="rId2"/>
              </a:rPr>
              <a:t>.ova</a:t>
            </a:r>
            <a:endParaRPr lang="es-ES"/>
          </a:p>
          <a:p>
            <a:pPr lvl="2" algn="just"/>
            <a:endParaRPr lang="es-ES" dirty="0"/>
          </a:p>
          <a:p>
            <a:pPr lvl="1" algn="just"/>
            <a:r>
              <a:rPr lang="es-ES" dirty="0"/>
              <a:t>Windows XP</a:t>
            </a:r>
          </a:p>
          <a:p>
            <a:pPr lvl="2" algn="just"/>
            <a:r>
              <a:rPr lang="es-ES" dirty="0">
                <a:hlinkClick r:id="rId3"/>
              </a:rPr>
              <a:t>https://mega.nz/#!QFlX2Swa!SVFwgKI77HS9H2aMzOH6f4MVfLR70xGdM_h0UdIgfag</a:t>
            </a:r>
            <a:endParaRPr lang="es-ES" dirty="0"/>
          </a:p>
          <a:p>
            <a:pPr lvl="2" algn="just"/>
            <a:endParaRPr lang="es-ES" dirty="0"/>
          </a:p>
        </p:txBody>
      </p:sp>
    </p:spTree>
    <p:extLst>
      <p:ext uri="{BB962C8B-B14F-4D97-AF65-F5344CB8AC3E}">
        <p14:creationId xmlns:p14="http://schemas.microsoft.com/office/powerpoint/2010/main" val="833752541"/>
      </p:ext>
    </p:extLst>
  </p:cSld>
  <p:clrMapOvr>
    <a:masterClrMapping/>
  </p:clrMapOvr>
  <p:transition spd="slow">
    <p:pull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PoC-2</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Enviar: </a:t>
            </a:r>
            <a:r>
              <a:rPr lang="es-ES" dirty="0" err="1"/>
              <a:t>sendp</a:t>
            </a:r>
            <a:endParaRPr lang="es-ES" dirty="0"/>
          </a:p>
          <a:p>
            <a:pPr algn="just"/>
            <a:r>
              <a:rPr lang="es-ES" dirty="0"/>
              <a:t>&gt;&gt;&gt;</a:t>
            </a:r>
            <a:r>
              <a:rPr lang="es-ES" dirty="0" err="1"/>
              <a:t>sendp</a:t>
            </a:r>
            <a:r>
              <a:rPr lang="es-ES" dirty="0"/>
              <a:t>(</a:t>
            </a:r>
            <a:r>
              <a:rPr lang="es-ES" dirty="0" err="1"/>
              <a:t>packet</a:t>
            </a:r>
            <a:r>
              <a:rPr lang="es-ES" dirty="0"/>
              <a:t>)</a:t>
            </a:r>
          </a:p>
          <a:p>
            <a:pPr algn="just"/>
            <a:r>
              <a:rPr lang="es-ES" dirty="0"/>
              <a:t>¿y la respuesta?</a:t>
            </a:r>
          </a:p>
          <a:p>
            <a:pPr algn="just"/>
            <a:r>
              <a:rPr lang="es-ES" dirty="0"/>
              <a:t>¿para qué me sirve?</a:t>
            </a:r>
          </a:p>
          <a:p>
            <a:pPr lvl="1" algn="just"/>
            <a:r>
              <a:rPr lang="es-ES" dirty="0"/>
              <a:t>Solución: DoS, aplicaciones cliente/servidor</a:t>
            </a:r>
          </a:p>
          <a:p>
            <a:pPr algn="just"/>
            <a:r>
              <a:rPr lang="es-ES" dirty="0"/>
              <a:t>&gt;&gt;&gt;</a:t>
            </a:r>
            <a:r>
              <a:rPr lang="es-ES" dirty="0" err="1"/>
              <a:t>sendp</a:t>
            </a:r>
            <a:r>
              <a:rPr lang="es-ES" dirty="0"/>
              <a:t>(</a:t>
            </a:r>
            <a:r>
              <a:rPr lang="es-ES" dirty="0" err="1"/>
              <a:t>packet</a:t>
            </a:r>
            <a:r>
              <a:rPr lang="es-ES" dirty="0"/>
              <a:t>, inter=3)</a:t>
            </a:r>
          </a:p>
          <a:p>
            <a:pPr lvl="1" algn="just"/>
            <a:r>
              <a:rPr lang="es-ES" dirty="0"/>
              <a:t>Intervalos</a:t>
            </a:r>
          </a:p>
          <a:p>
            <a:pPr algn="just"/>
            <a:r>
              <a:rPr lang="es-ES" dirty="0"/>
              <a:t>&gt;&gt;&gt;</a:t>
            </a:r>
            <a:r>
              <a:rPr lang="es-ES" dirty="0" err="1"/>
              <a:t>sendp</a:t>
            </a:r>
            <a:r>
              <a:rPr lang="es-ES" dirty="0"/>
              <a:t>(</a:t>
            </a:r>
            <a:r>
              <a:rPr lang="es-ES" dirty="0" err="1"/>
              <a:t>packet</a:t>
            </a:r>
            <a:r>
              <a:rPr lang="es-ES" dirty="0"/>
              <a:t>, </a:t>
            </a:r>
            <a:r>
              <a:rPr lang="es-ES" dirty="0" err="1"/>
              <a:t>loop</a:t>
            </a:r>
            <a:r>
              <a:rPr lang="es-ES" dirty="0"/>
              <a:t>=1, inter=3)</a:t>
            </a:r>
          </a:p>
          <a:p>
            <a:pPr algn="just"/>
            <a:r>
              <a:rPr lang="es-ES" dirty="0"/>
              <a:t>¿y las respuestas?</a:t>
            </a:r>
          </a:p>
          <a:p>
            <a:pPr algn="just"/>
            <a:endParaRPr lang="es-ES" dirty="0"/>
          </a:p>
          <a:p>
            <a:pPr algn="just"/>
            <a:endParaRPr lang="es-ES" dirty="0"/>
          </a:p>
          <a:p>
            <a:pPr algn="just"/>
            <a:endParaRPr lang="es-ES" dirty="0"/>
          </a:p>
        </p:txBody>
      </p:sp>
    </p:spTree>
    <p:extLst>
      <p:ext uri="{BB962C8B-B14F-4D97-AF65-F5344CB8AC3E}">
        <p14:creationId xmlns:p14="http://schemas.microsoft.com/office/powerpoint/2010/main" val="2120609774"/>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PoC-2</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fontScale="92500" lnSpcReduction="10000"/>
          </a:bodyPr>
          <a:lstStyle/>
          <a:p>
            <a:pPr algn="just"/>
            <a:r>
              <a:rPr lang="es-ES" dirty="0"/>
              <a:t>Enviar  y recibir: srp1</a:t>
            </a:r>
          </a:p>
          <a:p>
            <a:pPr algn="just"/>
            <a:r>
              <a:rPr lang="es-ES" dirty="0"/>
              <a:t>&gt;&gt;&gt;srp1(</a:t>
            </a:r>
            <a:r>
              <a:rPr lang="es-ES" dirty="0" err="1"/>
              <a:t>packet</a:t>
            </a:r>
            <a:r>
              <a:rPr lang="es-ES" dirty="0"/>
              <a:t>)</a:t>
            </a:r>
          </a:p>
          <a:p>
            <a:pPr algn="just"/>
            <a:r>
              <a:rPr lang="es-ES" dirty="0"/>
              <a:t>¿lo recibo?</a:t>
            </a:r>
          </a:p>
          <a:p>
            <a:pPr lvl="1" algn="just"/>
            <a:r>
              <a:rPr lang="es-ES" dirty="0"/>
              <a:t>Solución: cambio de MAC</a:t>
            </a:r>
          </a:p>
          <a:p>
            <a:pPr algn="just"/>
            <a:r>
              <a:rPr lang="es-ES" dirty="0"/>
              <a:t>Como lo </a:t>
            </a:r>
            <a:r>
              <a:rPr lang="es-ES" dirty="0" err="1"/>
              <a:t>caputramos</a:t>
            </a:r>
            <a:r>
              <a:rPr lang="es-ES" dirty="0"/>
              <a:t> en una variable:</a:t>
            </a:r>
          </a:p>
          <a:p>
            <a:pPr algn="just"/>
            <a:r>
              <a:rPr lang="es-ES" dirty="0"/>
              <a:t>&gt;&gt;&gt;_</a:t>
            </a:r>
          </a:p>
          <a:p>
            <a:pPr algn="just"/>
            <a:r>
              <a:rPr lang="es-ES" dirty="0"/>
              <a:t>&gt;&gt;&gt; </a:t>
            </a:r>
            <a:r>
              <a:rPr lang="es-ES" dirty="0" err="1"/>
              <a:t>packetback</a:t>
            </a:r>
            <a:r>
              <a:rPr lang="es-ES" dirty="0"/>
              <a:t>=_</a:t>
            </a:r>
          </a:p>
          <a:p>
            <a:pPr algn="just"/>
            <a:r>
              <a:rPr lang="es-ES" dirty="0"/>
              <a:t>&gt;&gt;&gt;</a:t>
            </a:r>
            <a:r>
              <a:rPr lang="es-ES" dirty="0" err="1"/>
              <a:t>ls</a:t>
            </a:r>
            <a:r>
              <a:rPr lang="es-ES" dirty="0"/>
              <a:t>(</a:t>
            </a:r>
            <a:r>
              <a:rPr lang="es-ES" dirty="0" err="1"/>
              <a:t>packetback</a:t>
            </a:r>
            <a:r>
              <a:rPr lang="es-ES" dirty="0"/>
              <a:t>)</a:t>
            </a:r>
          </a:p>
          <a:p>
            <a:pPr algn="just"/>
            <a:r>
              <a:rPr lang="es-ES" dirty="0"/>
              <a:t>&gt;&gt;&gt;</a:t>
            </a:r>
            <a:r>
              <a:rPr lang="es-ES" dirty="0" err="1"/>
              <a:t>packetback.show</a:t>
            </a:r>
            <a:r>
              <a:rPr lang="es-ES" dirty="0"/>
              <a:t>()</a:t>
            </a:r>
          </a:p>
          <a:p>
            <a:pPr algn="just"/>
            <a:r>
              <a:rPr lang="es-ES" dirty="0"/>
              <a:t>&gt;&gt;&gt;</a:t>
            </a:r>
            <a:r>
              <a:rPr lang="es-ES" dirty="0" err="1"/>
              <a:t>packetbak.summary</a:t>
            </a:r>
            <a:r>
              <a:rPr lang="es-ES" dirty="0"/>
              <a:t>()</a:t>
            </a:r>
          </a:p>
          <a:p>
            <a:pPr algn="just"/>
            <a:r>
              <a:rPr lang="es-ES" dirty="0"/>
              <a:t>&gt;&gt;&gt;</a:t>
            </a:r>
            <a:r>
              <a:rPr lang="es-ES" dirty="0" err="1"/>
              <a:t>packetback</a:t>
            </a:r>
            <a:r>
              <a:rPr lang="es-ES" dirty="0"/>
              <a:t>[IP].</a:t>
            </a:r>
            <a:r>
              <a:rPr lang="es-ES" dirty="0" err="1"/>
              <a:t>dst</a:t>
            </a:r>
            <a:r>
              <a:rPr lang="es-ES" dirty="0"/>
              <a:t>=“</a:t>
            </a:r>
            <a:r>
              <a:rPr lang="es-ES" dirty="0" err="1"/>
              <a:t>nuevovalor</a:t>
            </a:r>
            <a:r>
              <a:rPr lang="es-ES" dirty="0"/>
              <a:t>”</a:t>
            </a:r>
          </a:p>
          <a:p>
            <a:pPr algn="just"/>
            <a:endParaRPr lang="es-ES" dirty="0"/>
          </a:p>
          <a:p>
            <a:pPr algn="just"/>
            <a:endParaRPr lang="es-ES" dirty="0"/>
          </a:p>
        </p:txBody>
      </p:sp>
    </p:spTree>
    <p:extLst>
      <p:ext uri="{BB962C8B-B14F-4D97-AF65-F5344CB8AC3E}">
        <p14:creationId xmlns:p14="http://schemas.microsoft.com/office/powerpoint/2010/main" val="4259415260"/>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PoC-3</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endParaRPr lang="es-ES" dirty="0"/>
          </a:p>
          <a:p>
            <a:pPr algn="just"/>
            <a:r>
              <a:rPr lang="en" dirty="0"/>
              <a:t>layer = Ether()/IP(</a:t>
            </a:r>
            <a:r>
              <a:rPr lang="en" dirty="0" err="1"/>
              <a:t>src</a:t>
            </a:r>
            <a:r>
              <a:rPr lang="en" dirty="0"/>
              <a:t>="192.168.1.33", </a:t>
            </a:r>
            <a:r>
              <a:rPr lang="en" dirty="0" err="1"/>
              <a:t>dst</a:t>
            </a:r>
            <a:r>
              <a:rPr lang="en" dirty="0"/>
              <a:t>="192.168.1.1")/TCP(sport=2222,dport=80)/"GET /</a:t>
            </a:r>
            <a:r>
              <a:rPr lang="en" dirty="0" err="1"/>
              <a:t>index.html</a:t>
            </a:r>
            <a:r>
              <a:rPr lang="en" dirty="0"/>
              <a:t> HTTP/1.0\r\n\r\n“</a:t>
            </a:r>
            <a:endParaRPr lang="es-ES" dirty="0"/>
          </a:p>
        </p:txBody>
      </p:sp>
    </p:spTree>
    <p:extLst>
      <p:ext uri="{BB962C8B-B14F-4D97-AF65-F5344CB8AC3E}">
        <p14:creationId xmlns:p14="http://schemas.microsoft.com/office/powerpoint/2010/main" val="2984374663"/>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PoC-4</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fontScale="85000" lnSpcReduction="20000"/>
          </a:bodyPr>
          <a:lstStyle/>
          <a:p>
            <a:pPr algn="just"/>
            <a:r>
              <a:rPr lang="es-ES" dirty="0"/>
              <a:t>El uso de las funciones listadas por el comando “</a:t>
            </a:r>
            <a:r>
              <a:rPr lang="es-ES" dirty="0" err="1"/>
              <a:t>lsc</a:t>
            </a:r>
            <a:r>
              <a:rPr lang="es-ES" dirty="0"/>
              <a:t>” suele ser bastante simple y en todo caso, muy útiles para diversas labores relacionadas con el análisis de paquetes y entornos de red. </a:t>
            </a:r>
          </a:p>
          <a:p>
            <a:pPr lvl="1" algn="just"/>
            <a:r>
              <a:rPr lang="es-ES" dirty="0"/>
              <a:t>&gt;&gt;&gt; </a:t>
            </a:r>
            <a:r>
              <a:rPr lang="es-ES" dirty="0" err="1"/>
              <a:t>sniffed</a:t>
            </a:r>
            <a:r>
              <a:rPr lang="es-ES" dirty="0"/>
              <a:t> =</a:t>
            </a:r>
            <a:r>
              <a:rPr lang="es-ES" dirty="0" err="1"/>
              <a:t>sniff</a:t>
            </a:r>
            <a:r>
              <a:rPr lang="es-ES" dirty="0"/>
              <a:t>(</a:t>
            </a:r>
            <a:r>
              <a:rPr lang="es-ES" dirty="0" err="1"/>
              <a:t>filter</a:t>
            </a:r>
            <a:r>
              <a:rPr lang="es-ES" dirty="0"/>
              <a:t>="</a:t>
            </a:r>
            <a:r>
              <a:rPr lang="es-ES" dirty="0" err="1"/>
              <a:t>tcp</a:t>
            </a:r>
            <a:r>
              <a:rPr lang="es-ES" dirty="0"/>
              <a:t> </a:t>
            </a:r>
            <a:r>
              <a:rPr lang="es-ES" dirty="0" err="1"/>
              <a:t>port</a:t>
            </a:r>
            <a:r>
              <a:rPr lang="es-ES" dirty="0"/>
              <a:t> 22") </a:t>
            </a:r>
          </a:p>
          <a:p>
            <a:pPr lvl="1" algn="just"/>
            <a:r>
              <a:rPr lang="es-ES" dirty="0"/>
              <a:t>&gt;&gt;&gt; </a:t>
            </a:r>
            <a:r>
              <a:rPr lang="es-ES" dirty="0" err="1"/>
              <a:t>sniffed</a:t>
            </a:r>
            <a:r>
              <a:rPr lang="es-ES" dirty="0"/>
              <a:t> =</a:t>
            </a:r>
            <a:r>
              <a:rPr lang="es-ES" dirty="0" err="1"/>
              <a:t>sniff</a:t>
            </a:r>
            <a:r>
              <a:rPr lang="es-ES" dirty="0"/>
              <a:t>(</a:t>
            </a:r>
            <a:r>
              <a:rPr lang="es-ES" dirty="0" err="1"/>
              <a:t>filter</a:t>
            </a:r>
            <a:r>
              <a:rPr lang="es-ES" dirty="0"/>
              <a:t>="</a:t>
            </a:r>
            <a:r>
              <a:rPr lang="es-ES" dirty="0" err="1"/>
              <a:t>tcp</a:t>
            </a:r>
            <a:r>
              <a:rPr lang="es-ES" dirty="0"/>
              <a:t> </a:t>
            </a:r>
            <a:r>
              <a:rPr lang="es-ES" dirty="0" err="1"/>
              <a:t>port</a:t>
            </a:r>
            <a:r>
              <a:rPr lang="es-ES" dirty="0"/>
              <a:t> 22") </a:t>
            </a:r>
          </a:p>
          <a:p>
            <a:pPr lvl="1" algn="just"/>
            <a:r>
              <a:rPr lang="es-ES" dirty="0"/>
              <a:t>&gt;&gt;&gt;</a:t>
            </a:r>
            <a:r>
              <a:rPr lang="es-ES" dirty="0" err="1"/>
              <a:t>snif</a:t>
            </a:r>
            <a:r>
              <a:rPr lang="es-ES" dirty="0"/>
              <a:t>(</a:t>
            </a:r>
            <a:r>
              <a:rPr lang="es-ES" dirty="0" err="1"/>
              <a:t>iface</a:t>
            </a:r>
            <a:r>
              <a:rPr lang="es-ES" dirty="0"/>
              <a:t>=…)</a:t>
            </a:r>
          </a:p>
          <a:p>
            <a:pPr lvl="1" algn="just"/>
            <a:r>
              <a:rPr lang="es-ES" dirty="0"/>
              <a:t>Si no especificamos, usa la que estamos saliendo a internet</a:t>
            </a:r>
          </a:p>
          <a:p>
            <a:pPr lvl="1" algn="just"/>
            <a:r>
              <a:rPr lang="es-ES" dirty="0"/>
              <a:t>&gt;&gt;&gt; </a:t>
            </a:r>
            <a:r>
              <a:rPr lang="es-ES" dirty="0" err="1"/>
              <a:t>pkts</a:t>
            </a:r>
            <a:r>
              <a:rPr lang="es-ES" dirty="0"/>
              <a:t> = </a:t>
            </a:r>
            <a:r>
              <a:rPr lang="es-ES" dirty="0" err="1"/>
              <a:t>sniff</a:t>
            </a:r>
            <a:r>
              <a:rPr lang="es-ES" dirty="0"/>
              <a:t>(</a:t>
            </a:r>
            <a:r>
              <a:rPr lang="es-ES" dirty="0" err="1"/>
              <a:t>count</a:t>
            </a:r>
            <a:r>
              <a:rPr lang="es-ES" dirty="0"/>
              <a:t>=3, </a:t>
            </a:r>
            <a:r>
              <a:rPr lang="es-ES" dirty="0" err="1"/>
              <a:t>filter</a:t>
            </a:r>
            <a:r>
              <a:rPr lang="es-ES" dirty="0"/>
              <a:t>="</a:t>
            </a:r>
            <a:r>
              <a:rPr lang="es-ES" dirty="0" err="1"/>
              <a:t>tcp</a:t>
            </a:r>
            <a:r>
              <a:rPr lang="es-ES" dirty="0"/>
              <a:t> </a:t>
            </a:r>
            <a:r>
              <a:rPr lang="es-ES" dirty="0" err="1"/>
              <a:t>port</a:t>
            </a:r>
            <a:r>
              <a:rPr lang="es-ES" dirty="0"/>
              <a:t> 22") </a:t>
            </a:r>
          </a:p>
          <a:p>
            <a:pPr lvl="1" algn="just"/>
            <a:r>
              <a:rPr lang="es-ES" dirty="0"/>
              <a:t>&gt;&gt;&gt;</a:t>
            </a:r>
            <a:r>
              <a:rPr lang="es-ES" dirty="0" err="1"/>
              <a:t>pkts</a:t>
            </a:r>
            <a:r>
              <a:rPr lang="es-ES" dirty="0"/>
              <a:t>[0]</a:t>
            </a:r>
          </a:p>
          <a:p>
            <a:pPr lvl="1" algn="just"/>
            <a:r>
              <a:rPr lang="es-ES" dirty="0"/>
              <a:t>&gt;&gt;&gt;</a:t>
            </a:r>
            <a:r>
              <a:rPr lang="es-ES" dirty="0" err="1"/>
              <a:t>pkts</a:t>
            </a:r>
            <a:r>
              <a:rPr lang="es-ES" dirty="0"/>
              <a:t>[1]</a:t>
            </a:r>
          </a:p>
          <a:p>
            <a:pPr lvl="1" algn="just"/>
            <a:r>
              <a:rPr lang="es-ES" dirty="0"/>
              <a:t>&gt;&gt;&gt; </a:t>
            </a:r>
            <a:r>
              <a:rPr lang="es-ES" dirty="0" err="1"/>
              <a:t>wireshark</a:t>
            </a:r>
            <a:r>
              <a:rPr lang="es-ES" dirty="0"/>
              <a:t>(</a:t>
            </a:r>
            <a:r>
              <a:rPr lang="es-ES" dirty="0" err="1"/>
              <a:t>sniffed</a:t>
            </a:r>
            <a:r>
              <a:rPr lang="es-ES" dirty="0"/>
              <a:t>) </a:t>
            </a:r>
          </a:p>
          <a:p>
            <a:pPr lvl="1" algn="just"/>
            <a:r>
              <a:rPr lang="es-ES" dirty="0"/>
              <a:t>&gt;&gt;&gt; </a:t>
            </a:r>
            <a:r>
              <a:rPr lang="es-ES" dirty="0" err="1"/>
              <a:t>scan</a:t>
            </a:r>
            <a:r>
              <a:rPr lang="es-ES" dirty="0"/>
              <a:t> = </a:t>
            </a:r>
            <a:r>
              <a:rPr lang="es-ES" dirty="0" err="1"/>
              <a:t>sniff</a:t>
            </a:r>
            <a:r>
              <a:rPr lang="es-ES" dirty="0"/>
              <a:t>() </a:t>
            </a:r>
          </a:p>
          <a:p>
            <a:pPr lvl="1" algn="just"/>
            <a:r>
              <a:rPr lang="es-ES" dirty="0"/>
              <a:t>&gt;&gt;&gt; </a:t>
            </a:r>
            <a:r>
              <a:rPr lang="es-ES" dirty="0" err="1"/>
              <a:t>wrpcap</a:t>
            </a:r>
            <a:r>
              <a:rPr lang="es-ES" dirty="0"/>
              <a:t>("/home/XXXX/Escritorio/</a:t>
            </a:r>
            <a:r>
              <a:rPr lang="es-ES" dirty="0" err="1"/>
              <a:t>sniffed.cap</a:t>
            </a:r>
            <a:r>
              <a:rPr lang="es-ES" dirty="0"/>
              <a:t>", </a:t>
            </a:r>
            <a:r>
              <a:rPr lang="es-ES" dirty="0" err="1"/>
              <a:t>scan</a:t>
            </a:r>
            <a:r>
              <a:rPr lang="es-ES" dirty="0"/>
              <a:t>) </a:t>
            </a:r>
          </a:p>
          <a:p>
            <a:pPr lvl="1" algn="just"/>
            <a:r>
              <a:rPr lang="es-ES" dirty="0"/>
              <a:t>&gt;&gt;&gt; </a:t>
            </a:r>
            <a:r>
              <a:rPr lang="es-ES" dirty="0" err="1"/>
              <a:t>sniff</a:t>
            </a:r>
            <a:r>
              <a:rPr lang="es-ES" dirty="0"/>
              <a:t> = </a:t>
            </a:r>
            <a:r>
              <a:rPr lang="es-ES" dirty="0" err="1"/>
              <a:t>rdpcap</a:t>
            </a:r>
            <a:r>
              <a:rPr lang="es-ES" dirty="0"/>
              <a:t>("/</a:t>
            </a:r>
            <a:r>
              <a:rPr lang="es-ES" dirty="0" err="1"/>
              <a:t>pcaps</a:t>
            </a:r>
            <a:r>
              <a:rPr lang="es-ES" dirty="0"/>
              <a:t>/</a:t>
            </a:r>
            <a:r>
              <a:rPr lang="es-ES" dirty="0" err="1"/>
              <a:t>sniffed.cap</a:t>
            </a:r>
            <a:r>
              <a:rPr lang="es-ES" dirty="0"/>
              <a:t>") </a:t>
            </a:r>
          </a:p>
          <a:p>
            <a:pPr lvl="1" algn="just"/>
            <a:r>
              <a:rPr lang="es-ES" dirty="0"/>
              <a:t>&gt;&gt;&gt; </a:t>
            </a:r>
            <a:r>
              <a:rPr lang="es-ES" dirty="0" err="1"/>
              <a:t>sniff</a:t>
            </a:r>
            <a:endParaRPr lang="es-ES" dirty="0"/>
          </a:p>
        </p:txBody>
      </p:sp>
    </p:spTree>
    <p:extLst>
      <p:ext uri="{BB962C8B-B14F-4D97-AF65-F5344CB8AC3E}">
        <p14:creationId xmlns:p14="http://schemas.microsoft.com/office/powerpoint/2010/main" val="3045298836"/>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PoC-5</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La función “</a:t>
            </a:r>
            <a:r>
              <a:rPr lang="es-ES" dirty="0" err="1"/>
              <a:t>is_promisc</a:t>
            </a:r>
            <a:r>
              <a:rPr lang="es-ES" dirty="0"/>
              <a:t>” tiene la capacidad de determinar cuáles puntos en la red tienen interfaces en modo promiscuo (interfaces que se encuentran capturando los paquetes de datos en la red). </a:t>
            </a:r>
          </a:p>
          <a:p>
            <a:pPr algn="just"/>
            <a:r>
              <a:rPr lang="es-ES" dirty="0"/>
              <a:t>&gt;&gt;&gt; </a:t>
            </a:r>
            <a:r>
              <a:rPr lang="es-ES" dirty="0" err="1"/>
              <a:t>is_promisc</a:t>
            </a:r>
            <a:r>
              <a:rPr lang="es-ES" dirty="0"/>
              <a:t>("192.168.1.98") </a:t>
            </a:r>
          </a:p>
          <a:p>
            <a:pPr algn="just"/>
            <a:r>
              <a:rPr lang="es-ES" dirty="0"/>
              <a:t>&gt;&gt;&gt; </a:t>
            </a:r>
            <a:r>
              <a:rPr lang="es-ES" dirty="0" err="1"/>
              <a:t>is_promisc</a:t>
            </a:r>
            <a:r>
              <a:rPr lang="es-ES" dirty="0"/>
              <a:t>("192.168.1.98") </a:t>
            </a:r>
          </a:p>
          <a:p>
            <a:pPr lvl="1" algn="just"/>
            <a:r>
              <a:rPr lang="es-ES" dirty="0"/>
              <a:t>False </a:t>
            </a:r>
          </a:p>
          <a:p>
            <a:pPr algn="just"/>
            <a:r>
              <a:rPr lang="es-ES" dirty="0"/>
              <a:t>&gt;&gt;&gt; </a:t>
            </a:r>
            <a:r>
              <a:rPr lang="es-ES" dirty="0" err="1"/>
              <a:t>is_promisc</a:t>
            </a:r>
            <a:r>
              <a:rPr lang="es-ES" dirty="0"/>
              <a:t>("192.168.1.1")</a:t>
            </a:r>
          </a:p>
          <a:p>
            <a:pPr lvl="1" algn="just"/>
            <a:r>
              <a:rPr lang="es-ES" dirty="0"/>
              <a:t>True</a:t>
            </a:r>
          </a:p>
        </p:txBody>
      </p:sp>
    </p:spTree>
    <p:extLst>
      <p:ext uri="{BB962C8B-B14F-4D97-AF65-F5344CB8AC3E}">
        <p14:creationId xmlns:p14="http://schemas.microsoft.com/office/powerpoint/2010/main" val="1407644632"/>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PoC-6</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La función “</a:t>
            </a:r>
            <a:r>
              <a:rPr lang="es-ES" dirty="0" err="1"/>
              <a:t>arping</a:t>
            </a:r>
            <a:r>
              <a:rPr lang="es-ES" dirty="0"/>
              <a:t>” permite ejecutar peticiones ARP a un host concreto o un segmento de red entero, así como consultar una dirección MAC a partir de una dirección IP. </a:t>
            </a:r>
          </a:p>
          <a:p>
            <a:pPr algn="just"/>
            <a:r>
              <a:rPr lang="es-ES" dirty="0"/>
              <a:t>&gt;&gt;&gt;</a:t>
            </a:r>
            <a:r>
              <a:rPr lang="es-ES" dirty="0" err="1"/>
              <a:t>arp</a:t>
            </a:r>
            <a:r>
              <a:rPr lang="es-ES" dirty="0"/>
              <a:t> = </a:t>
            </a:r>
            <a:r>
              <a:rPr lang="es-ES" dirty="0" err="1"/>
              <a:t>arping</a:t>
            </a:r>
            <a:r>
              <a:rPr lang="es-ES" dirty="0"/>
              <a:t>("192.168.1.1")</a:t>
            </a:r>
          </a:p>
          <a:p>
            <a:pPr lvl="1" algn="just"/>
            <a:r>
              <a:rPr lang="es-ES" dirty="0"/>
              <a:t>Begin </a:t>
            </a:r>
            <a:r>
              <a:rPr lang="es-ES" dirty="0" err="1"/>
              <a:t>emission</a:t>
            </a:r>
            <a:r>
              <a:rPr lang="es-ES" dirty="0"/>
              <a:t>:</a:t>
            </a:r>
          </a:p>
          <a:p>
            <a:pPr lvl="1" algn="just"/>
            <a:r>
              <a:rPr lang="es-ES" dirty="0" err="1"/>
              <a:t>Finished</a:t>
            </a:r>
            <a:r>
              <a:rPr lang="es-ES" dirty="0"/>
              <a:t> to </a:t>
            </a:r>
            <a:r>
              <a:rPr lang="es-ES" dirty="0" err="1"/>
              <a:t>send</a:t>
            </a:r>
            <a:r>
              <a:rPr lang="es-ES" dirty="0"/>
              <a:t> 1 </a:t>
            </a:r>
            <a:r>
              <a:rPr lang="es-ES" dirty="0" err="1"/>
              <a:t>packets</a:t>
            </a:r>
            <a:r>
              <a:rPr lang="es-ES" dirty="0"/>
              <a:t>.</a:t>
            </a:r>
          </a:p>
          <a:p>
            <a:pPr lvl="1" algn="just"/>
            <a:r>
              <a:rPr lang="es-ES" dirty="0" err="1"/>
              <a:t>Received</a:t>
            </a:r>
            <a:r>
              <a:rPr lang="es-ES" dirty="0"/>
              <a:t> 1 </a:t>
            </a:r>
            <a:r>
              <a:rPr lang="es-ES" dirty="0" err="1"/>
              <a:t>packets</a:t>
            </a:r>
            <a:r>
              <a:rPr lang="es-ES" dirty="0"/>
              <a:t>, </a:t>
            </a:r>
            <a:r>
              <a:rPr lang="es-ES" dirty="0" err="1"/>
              <a:t>got</a:t>
            </a:r>
            <a:r>
              <a:rPr lang="es-ES" dirty="0"/>
              <a:t> 1 </a:t>
            </a:r>
            <a:r>
              <a:rPr lang="es-ES" dirty="0" err="1"/>
              <a:t>answers</a:t>
            </a:r>
            <a:r>
              <a:rPr lang="es-ES" dirty="0"/>
              <a:t>, </a:t>
            </a:r>
            <a:r>
              <a:rPr lang="es-ES" dirty="0" err="1"/>
              <a:t>remaining</a:t>
            </a:r>
            <a:r>
              <a:rPr lang="es-ES" dirty="0"/>
              <a:t> 0 </a:t>
            </a:r>
            <a:r>
              <a:rPr lang="es-ES" dirty="0" err="1"/>
              <a:t>packets</a:t>
            </a:r>
            <a:r>
              <a:rPr lang="es-ES" dirty="0"/>
              <a:t> </a:t>
            </a:r>
          </a:p>
          <a:p>
            <a:pPr lvl="1" algn="just"/>
            <a:r>
              <a:rPr lang="es-ES" dirty="0"/>
              <a:t> 64:68:0c:45:71:88 192.168.1.1 </a:t>
            </a:r>
          </a:p>
          <a:p>
            <a:pPr lvl="1" algn="just"/>
            <a:r>
              <a:rPr lang="es-ES" dirty="0"/>
              <a:t>…</a:t>
            </a:r>
          </a:p>
          <a:p>
            <a:pPr lvl="1" algn="just"/>
            <a:r>
              <a:rPr lang="es-ES" dirty="0"/>
              <a:t>&gt;&gt;&gt; </a:t>
            </a:r>
            <a:r>
              <a:rPr lang="es-ES" dirty="0" err="1"/>
              <a:t>arp</a:t>
            </a:r>
            <a:endParaRPr lang="es-ES" dirty="0"/>
          </a:p>
        </p:txBody>
      </p:sp>
    </p:spTree>
    <p:extLst>
      <p:ext uri="{BB962C8B-B14F-4D97-AF65-F5344CB8AC3E}">
        <p14:creationId xmlns:p14="http://schemas.microsoft.com/office/powerpoint/2010/main" val="1580140952"/>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PoC-7</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La función “</a:t>
            </a:r>
            <a:r>
              <a:rPr lang="es-ES" dirty="0" err="1"/>
              <a:t>getmacbyip</a:t>
            </a:r>
            <a:r>
              <a:rPr lang="es-ES" dirty="0"/>
              <a:t>” permite consultar la dirección MAC de un host concreto partiendo de su dirección IP </a:t>
            </a:r>
          </a:p>
          <a:p>
            <a:pPr lvl="1" algn="just"/>
            <a:r>
              <a:rPr lang="es-ES" dirty="0"/>
              <a:t>&gt;&gt;&gt; </a:t>
            </a:r>
            <a:r>
              <a:rPr lang="es-ES" dirty="0" err="1"/>
              <a:t>getmacbyip</a:t>
            </a:r>
            <a:r>
              <a:rPr lang="es-ES" dirty="0"/>
              <a:t>("192.168.1.1") </a:t>
            </a:r>
          </a:p>
          <a:p>
            <a:pPr lvl="2" algn="just"/>
            <a:r>
              <a:rPr lang="es-ES" dirty="0"/>
              <a:t>‘64:68:0c:45:71:88’ </a:t>
            </a:r>
          </a:p>
          <a:p>
            <a:pPr lvl="1" algn="just"/>
            <a:r>
              <a:rPr lang="es-ES" dirty="0"/>
              <a:t>La función “</a:t>
            </a:r>
            <a:r>
              <a:rPr lang="es-ES" dirty="0" err="1"/>
              <a:t>promiscping</a:t>
            </a:r>
            <a:r>
              <a:rPr lang="es-ES" dirty="0"/>
              <a:t>” permite ejecutar peticiones ARP a un host concreto o un segmento de red entero. 	</a:t>
            </a:r>
          </a:p>
          <a:p>
            <a:pPr lvl="2" algn="just"/>
            <a:r>
              <a:rPr lang="es-ES" dirty="0" err="1"/>
              <a:t>promiscping</a:t>
            </a:r>
            <a:r>
              <a:rPr lang="es-ES" dirty="0"/>
              <a:t>("192.168.1.0/24") </a:t>
            </a:r>
          </a:p>
          <a:p>
            <a:pPr lvl="2" algn="just"/>
            <a:r>
              <a:rPr lang="es-ES" dirty="0" err="1"/>
              <a:t>promiscping</a:t>
            </a:r>
            <a:r>
              <a:rPr lang="es-ES" dirty="0"/>
              <a:t>("192.168.1.1")</a:t>
            </a:r>
          </a:p>
        </p:txBody>
      </p:sp>
    </p:spTree>
    <p:extLst>
      <p:ext uri="{BB962C8B-B14F-4D97-AF65-F5344CB8AC3E}">
        <p14:creationId xmlns:p14="http://schemas.microsoft.com/office/powerpoint/2010/main" val="975210824"/>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PoC-8</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err="1"/>
              <a:t>Sendp</a:t>
            </a:r>
            <a:r>
              <a:rPr lang="es-ES" dirty="0"/>
              <a:t>(</a:t>
            </a:r>
            <a:r>
              <a:rPr lang="es-ES" dirty="0" err="1"/>
              <a:t>rdpcap</a:t>
            </a:r>
            <a:r>
              <a:rPr lang="es-ES" dirty="0"/>
              <a:t>(“”))</a:t>
            </a:r>
          </a:p>
        </p:txBody>
      </p:sp>
    </p:spTree>
    <p:extLst>
      <p:ext uri="{BB962C8B-B14F-4D97-AF65-F5344CB8AC3E}">
        <p14:creationId xmlns:p14="http://schemas.microsoft.com/office/powerpoint/2010/main" val="661187130"/>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PoC-8</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fontScale="92500" lnSpcReduction="10000"/>
          </a:bodyPr>
          <a:lstStyle/>
          <a:p>
            <a:pPr algn="just"/>
            <a:r>
              <a:rPr lang="es-ES" dirty="0"/>
              <a:t>Las funciones </a:t>
            </a:r>
            <a:r>
              <a:rPr lang="es-ES" dirty="0" err="1"/>
              <a:t>send</a:t>
            </a:r>
            <a:r>
              <a:rPr lang="es-ES" dirty="0"/>
              <a:t> y </a:t>
            </a:r>
            <a:r>
              <a:rPr lang="es-ES" dirty="0" err="1"/>
              <a:t>sendp</a:t>
            </a:r>
            <a:r>
              <a:rPr lang="es-ES" dirty="0"/>
              <a:t> permiten el envío de paquetes, sin embargo no permiten capturar las respuestas que los destinatarios emiten cuando reciben dichos paquetes.</a:t>
            </a:r>
          </a:p>
          <a:p>
            <a:pPr algn="just"/>
            <a:r>
              <a:rPr lang="es-ES" dirty="0"/>
              <a:t>La función sr permite enviar y recibir respuestas, sin embargo puede retornar un conjunto bastante amplio de resultados, en donde se incluyen los paquetes con las respuestas que ha emitido el destinatario y los que no se han tenido ninguna respuesta. </a:t>
            </a:r>
          </a:p>
          <a:p>
            <a:pPr algn="just"/>
            <a:r>
              <a:rPr lang="es-ES" dirty="0"/>
              <a:t>La función sr1 funciona igual que sr pero únicamente retorna los paquetes con las respuestas emitidas por el destinatario.</a:t>
            </a:r>
          </a:p>
        </p:txBody>
      </p:sp>
    </p:spTree>
    <p:extLst>
      <p:ext uri="{BB962C8B-B14F-4D97-AF65-F5344CB8AC3E}">
        <p14:creationId xmlns:p14="http://schemas.microsoft.com/office/powerpoint/2010/main" val="3659641513"/>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PoC-8</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lnSpcReduction="10000"/>
          </a:bodyPr>
          <a:lstStyle/>
          <a:p>
            <a:pPr algn="just"/>
            <a:r>
              <a:rPr lang="es-ES" dirty="0"/>
              <a:t>google=sr(IP(</a:t>
            </a:r>
            <a:r>
              <a:rPr lang="es-ES" dirty="0" err="1"/>
              <a:t>dst</a:t>
            </a:r>
            <a:r>
              <a:rPr lang="es-ES" dirty="0"/>
              <a:t>="</a:t>
            </a:r>
            <a:r>
              <a:rPr lang="es-ES" dirty="0" err="1"/>
              <a:t>www.google.com</a:t>
            </a:r>
            <a:r>
              <a:rPr lang="es-ES" dirty="0"/>
              <a:t>")/TCP(</a:t>
            </a:r>
            <a:r>
              <a:rPr lang="es-ES" dirty="0" err="1"/>
              <a:t>dport</a:t>
            </a:r>
            <a:r>
              <a:rPr lang="es-ES" dirty="0"/>
              <a:t>=443))</a:t>
            </a:r>
          </a:p>
          <a:p>
            <a:pPr lvl="1" algn="just"/>
            <a:r>
              <a:rPr lang="es-ES" dirty="0"/>
              <a:t>Begin </a:t>
            </a:r>
            <a:r>
              <a:rPr lang="es-ES" dirty="0" err="1"/>
              <a:t>emission</a:t>
            </a:r>
            <a:r>
              <a:rPr lang="es-ES" dirty="0"/>
              <a:t>:</a:t>
            </a:r>
          </a:p>
          <a:p>
            <a:pPr lvl="1" algn="just"/>
            <a:r>
              <a:rPr lang="es-ES" dirty="0"/>
              <a:t> </a:t>
            </a:r>
            <a:r>
              <a:rPr lang="es-ES" dirty="0" err="1"/>
              <a:t>Finished</a:t>
            </a:r>
            <a:r>
              <a:rPr lang="es-ES" dirty="0"/>
              <a:t> to </a:t>
            </a:r>
            <a:r>
              <a:rPr lang="es-ES" dirty="0" err="1"/>
              <a:t>send</a:t>
            </a:r>
            <a:r>
              <a:rPr lang="es-ES" dirty="0"/>
              <a:t> 1 </a:t>
            </a:r>
            <a:r>
              <a:rPr lang="es-ES" dirty="0" err="1"/>
              <a:t>packets</a:t>
            </a:r>
            <a:r>
              <a:rPr lang="es-ES" dirty="0"/>
              <a:t>.</a:t>
            </a:r>
          </a:p>
          <a:p>
            <a:pPr lvl="1" algn="just"/>
            <a:r>
              <a:rPr lang="es-ES" dirty="0" err="1"/>
              <a:t>Received</a:t>
            </a:r>
            <a:r>
              <a:rPr lang="es-ES" dirty="0"/>
              <a:t> 8 </a:t>
            </a:r>
            <a:r>
              <a:rPr lang="es-ES" dirty="0" err="1"/>
              <a:t>packets</a:t>
            </a:r>
            <a:r>
              <a:rPr lang="es-ES" dirty="0"/>
              <a:t>, </a:t>
            </a:r>
            <a:r>
              <a:rPr lang="es-ES" dirty="0" err="1"/>
              <a:t>got</a:t>
            </a:r>
            <a:r>
              <a:rPr lang="es-ES" dirty="0"/>
              <a:t> 1 </a:t>
            </a:r>
            <a:r>
              <a:rPr lang="es-ES" dirty="0" err="1"/>
              <a:t>answers</a:t>
            </a:r>
            <a:r>
              <a:rPr lang="es-ES" dirty="0"/>
              <a:t>, </a:t>
            </a:r>
            <a:r>
              <a:rPr lang="es-ES" dirty="0" err="1"/>
              <a:t>remaining</a:t>
            </a:r>
            <a:r>
              <a:rPr lang="es-ES" dirty="0"/>
              <a:t> 0 </a:t>
            </a:r>
            <a:r>
              <a:rPr lang="es-ES" dirty="0" err="1"/>
              <a:t>packets</a:t>
            </a:r>
            <a:r>
              <a:rPr lang="es-ES" dirty="0"/>
              <a:t> </a:t>
            </a:r>
          </a:p>
          <a:p>
            <a:pPr lvl="1" algn="just"/>
            <a:r>
              <a:rPr lang="es-ES" dirty="0"/>
              <a:t>&gt;&gt;&gt; google </a:t>
            </a:r>
          </a:p>
          <a:p>
            <a:pPr lvl="2" algn="just"/>
            <a:r>
              <a:rPr lang="es-ES" dirty="0"/>
              <a:t>(, )</a:t>
            </a:r>
          </a:p>
          <a:p>
            <a:pPr lvl="1" algn="just"/>
            <a:r>
              <a:rPr lang="es-ES" dirty="0"/>
              <a:t>&gt;&gt;&gt; google=sr(IP(</a:t>
            </a:r>
            <a:r>
              <a:rPr lang="es-ES" dirty="0" err="1"/>
              <a:t>dst</a:t>
            </a:r>
            <a:r>
              <a:rPr lang="es-ES" dirty="0"/>
              <a:t>="</a:t>
            </a:r>
            <a:r>
              <a:rPr lang="es-ES" dirty="0" err="1"/>
              <a:t>www.google.com</a:t>
            </a:r>
            <a:r>
              <a:rPr lang="es-ES" dirty="0"/>
              <a:t>")/TCP(</a:t>
            </a:r>
            <a:r>
              <a:rPr lang="es-ES" dirty="0" err="1"/>
              <a:t>dport</a:t>
            </a:r>
            <a:r>
              <a:rPr lang="es-ES" dirty="0"/>
              <a:t>=80)) </a:t>
            </a:r>
          </a:p>
          <a:p>
            <a:pPr lvl="2" algn="just"/>
            <a:r>
              <a:rPr lang="es-ES" dirty="0"/>
              <a:t> Begin </a:t>
            </a:r>
            <a:r>
              <a:rPr lang="es-ES" dirty="0" err="1"/>
              <a:t>emission</a:t>
            </a:r>
            <a:r>
              <a:rPr lang="es-ES" dirty="0"/>
              <a:t>:</a:t>
            </a:r>
          </a:p>
          <a:p>
            <a:pPr lvl="2" algn="just"/>
            <a:r>
              <a:rPr lang="es-ES" dirty="0" err="1"/>
              <a:t>Finished</a:t>
            </a:r>
            <a:r>
              <a:rPr lang="es-ES" dirty="0"/>
              <a:t> to </a:t>
            </a:r>
            <a:r>
              <a:rPr lang="es-ES" dirty="0" err="1"/>
              <a:t>send</a:t>
            </a:r>
            <a:r>
              <a:rPr lang="es-ES" dirty="0"/>
              <a:t> 1 </a:t>
            </a:r>
            <a:r>
              <a:rPr lang="es-ES" dirty="0" err="1"/>
              <a:t>packets</a:t>
            </a:r>
            <a:r>
              <a:rPr lang="es-ES" dirty="0"/>
              <a:t>.</a:t>
            </a:r>
          </a:p>
          <a:p>
            <a:pPr lvl="2" algn="just"/>
            <a:r>
              <a:rPr lang="es-ES" dirty="0" err="1"/>
              <a:t>Received</a:t>
            </a:r>
            <a:r>
              <a:rPr lang="es-ES" dirty="0"/>
              <a:t> 2 </a:t>
            </a:r>
            <a:r>
              <a:rPr lang="es-ES" dirty="0" err="1"/>
              <a:t>packets</a:t>
            </a:r>
            <a:r>
              <a:rPr lang="es-ES" dirty="0"/>
              <a:t>, </a:t>
            </a:r>
            <a:r>
              <a:rPr lang="es-ES" dirty="0" err="1"/>
              <a:t>got</a:t>
            </a:r>
            <a:r>
              <a:rPr lang="es-ES" dirty="0"/>
              <a:t> 1 </a:t>
            </a:r>
            <a:r>
              <a:rPr lang="es-ES" dirty="0" err="1"/>
              <a:t>answers</a:t>
            </a:r>
            <a:r>
              <a:rPr lang="es-ES" dirty="0"/>
              <a:t>, </a:t>
            </a:r>
            <a:r>
              <a:rPr lang="es-ES" dirty="0" err="1"/>
              <a:t>remaining</a:t>
            </a:r>
            <a:r>
              <a:rPr lang="es-ES" dirty="0"/>
              <a:t> 0 </a:t>
            </a:r>
            <a:r>
              <a:rPr lang="es-ES" dirty="0" err="1"/>
              <a:t>packets</a:t>
            </a:r>
            <a:endParaRPr lang="es-ES" dirty="0"/>
          </a:p>
          <a:p>
            <a:pPr lvl="1" algn="just"/>
            <a:r>
              <a:rPr lang="es-ES" dirty="0"/>
              <a:t>&gt;&gt;&gt; google </a:t>
            </a:r>
          </a:p>
          <a:p>
            <a:pPr lvl="2" algn="just"/>
            <a:r>
              <a:rPr lang="es-ES" dirty="0"/>
              <a:t>(, )</a:t>
            </a:r>
          </a:p>
        </p:txBody>
      </p:sp>
    </p:spTree>
    <p:extLst>
      <p:ext uri="{BB962C8B-B14F-4D97-AF65-F5344CB8AC3E}">
        <p14:creationId xmlns:p14="http://schemas.microsoft.com/office/powerpoint/2010/main" val="2105531518"/>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Conceptos básicos Python</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Lenguaje interpretado, no compilado</a:t>
            </a:r>
          </a:p>
          <a:p>
            <a:pPr algn="just"/>
            <a:r>
              <a:rPr lang="es-ES" dirty="0"/>
              <a:t>Lenguaje NO </a:t>
            </a:r>
            <a:r>
              <a:rPr lang="es-ES" dirty="0" err="1"/>
              <a:t>tipado</a:t>
            </a:r>
            <a:endParaRPr lang="es-ES" dirty="0"/>
          </a:p>
          <a:p>
            <a:pPr lvl="1" algn="just"/>
            <a:r>
              <a:rPr lang="es-ES" dirty="0"/>
              <a:t>El tipo de variable asume el tipo de que le toca según se le asigna</a:t>
            </a:r>
          </a:p>
          <a:p>
            <a:pPr algn="just"/>
            <a:r>
              <a:rPr lang="es-ES" dirty="0"/>
              <a:t>Independiente de la plataforma</a:t>
            </a:r>
          </a:p>
          <a:p>
            <a:pPr lvl="1" algn="just"/>
            <a:r>
              <a:rPr lang="es-ES" dirty="0"/>
              <a:t>Sólo necesitamos el intérprete (máquina virtual)</a:t>
            </a:r>
          </a:p>
        </p:txBody>
      </p:sp>
    </p:spTree>
    <p:extLst>
      <p:ext uri="{BB962C8B-B14F-4D97-AF65-F5344CB8AC3E}">
        <p14:creationId xmlns:p14="http://schemas.microsoft.com/office/powerpoint/2010/main" val="868728215"/>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PoC-8</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n" dirty="0"/>
              <a:t>&gt;&gt;&gt;google=sr1(IP(</a:t>
            </a:r>
            <a:r>
              <a:rPr lang="en" dirty="0" err="1"/>
              <a:t>dst</a:t>
            </a:r>
            <a:r>
              <a:rPr lang="en" dirty="0"/>
              <a:t>="</a:t>
            </a:r>
            <a:r>
              <a:rPr lang="en" dirty="0" err="1"/>
              <a:t>www.google.com</a:t>
            </a:r>
            <a:r>
              <a:rPr lang="en" dirty="0"/>
              <a:t>")/TCP(</a:t>
            </a:r>
            <a:r>
              <a:rPr lang="en" dirty="0" err="1"/>
              <a:t>dport</a:t>
            </a:r>
            <a:r>
              <a:rPr lang="en" dirty="0"/>
              <a:t>=80,sport=22)</a:t>
            </a:r>
          </a:p>
          <a:p>
            <a:pPr lvl="1" algn="just"/>
            <a:r>
              <a:rPr lang="en" dirty="0"/>
              <a:t>Begin emission:</a:t>
            </a:r>
          </a:p>
          <a:p>
            <a:pPr lvl="1" algn="just"/>
            <a:r>
              <a:rPr lang="en" dirty="0"/>
              <a:t>Received 12 packets, got 1 answers, remaining 0 packets </a:t>
            </a:r>
          </a:p>
          <a:p>
            <a:pPr algn="just"/>
            <a:r>
              <a:rPr lang="en" dirty="0"/>
              <a:t>&gt;&gt;&gt; google </a:t>
            </a:r>
          </a:p>
          <a:p>
            <a:pPr lvl="1" algn="just"/>
            <a:r>
              <a:rPr lang="en" dirty="0"/>
              <a:t>(,)</a:t>
            </a:r>
          </a:p>
          <a:p>
            <a:pPr algn="just"/>
            <a:r>
              <a:rPr lang="en" dirty="0" err="1"/>
              <a:t>google.show</a:t>
            </a:r>
            <a:r>
              <a:rPr lang="en" dirty="0"/>
              <a:t>()</a:t>
            </a:r>
          </a:p>
          <a:p>
            <a:pPr lvl="1" algn="just"/>
            <a:r>
              <a:rPr lang="en" dirty="0"/>
              <a:t>(,)</a:t>
            </a:r>
            <a:endParaRPr lang="es-ES" dirty="0"/>
          </a:p>
        </p:txBody>
      </p:sp>
    </p:spTree>
    <p:extLst>
      <p:ext uri="{BB962C8B-B14F-4D97-AF65-F5344CB8AC3E}">
        <p14:creationId xmlns:p14="http://schemas.microsoft.com/office/powerpoint/2010/main" val="775740214"/>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PoC-8</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lnSpcReduction="10000"/>
          </a:bodyPr>
          <a:lstStyle/>
          <a:p>
            <a:pPr algn="just"/>
            <a:r>
              <a:rPr lang="es-ES" dirty="0"/>
              <a:t>Las funciones para el envío y recepción de paquetes permiten establecer varios parámetros para controlar la forma en la que son enviados. Dichos parámetros permiten realizar varios tipos de pruebas en segmentos de red y la inyección de paquetes con características muy concretas. </a:t>
            </a:r>
          </a:p>
          <a:p>
            <a:pPr algn="just"/>
            <a:r>
              <a:rPr lang="es-ES" dirty="0"/>
              <a:t>El uso de estos parámetros en las funciones de envío de “scapy” permiten, entre otras cosas, enviar un paquete con unas </a:t>
            </a:r>
            <a:r>
              <a:rPr lang="es-ES" dirty="0" err="1"/>
              <a:t>flags</a:t>
            </a:r>
            <a:r>
              <a:rPr lang="es-ES" dirty="0"/>
              <a:t> fijas, con puertos de origen y destino concretos o estableciendo una periodicidad en la que el paquete será enviado a su correspondiente destino.</a:t>
            </a:r>
          </a:p>
        </p:txBody>
      </p:sp>
    </p:spTree>
    <p:extLst>
      <p:ext uri="{BB962C8B-B14F-4D97-AF65-F5344CB8AC3E}">
        <p14:creationId xmlns:p14="http://schemas.microsoft.com/office/powerpoint/2010/main" val="1984934287"/>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PoC-8</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lnSpcReduction="10000"/>
          </a:bodyPr>
          <a:lstStyle/>
          <a:p>
            <a:pPr algn="just"/>
            <a:r>
              <a:rPr lang="es-ES" dirty="0"/>
              <a:t>Herramientas como Nmap se encargan de crear los paquetes de datos con </a:t>
            </a:r>
            <a:r>
              <a:rPr lang="es-ES" dirty="0" err="1"/>
              <a:t>flags</a:t>
            </a:r>
            <a:r>
              <a:rPr lang="es-ES" dirty="0"/>
              <a:t> muy concretas para su envío y posterior análisis de la respuesta.</a:t>
            </a:r>
          </a:p>
          <a:p>
            <a:pPr algn="just"/>
            <a:r>
              <a:rPr lang="es-ES" dirty="0"/>
              <a:t>Dependiendo de las </a:t>
            </a:r>
            <a:r>
              <a:rPr lang="es-ES" dirty="0" err="1"/>
              <a:t>flags</a:t>
            </a:r>
            <a:r>
              <a:rPr lang="es-ES" dirty="0"/>
              <a:t> indicadas en un paquete de datos se puede ejecutar un tipo de escaneo concreto para determinar si un puerto se encuentra abierto, para determinar si un puerto se encuentra abierto, cerrado o filtrado. </a:t>
            </a:r>
          </a:p>
          <a:p>
            <a:pPr lvl="1" algn="just"/>
            <a:r>
              <a:rPr lang="es-ES" dirty="0"/>
              <a:t>sr(IP(</a:t>
            </a:r>
            <a:r>
              <a:rPr lang="es-ES" dirty="0" err="1"/>
              <a:t>dst</a:t>
            </a:r>
            <a:r>
              <a:rPr lang="es-ES" dirty="0"/>
              <a:t>="192.168.1.1")/TCP(</a:t>
            </a:r>
            <a:r>
              <a:rPr lang="es-ES" dirty="0" err="1"/>
              <a:t>dport</a:t>
            </a:r>
            <a:r>
              <a:rPr lang="es-ES" dirty="0"/>
              <a:t>=[21,22], </a:t>
            </a:r>
            <a:r>
              <a:rPr lang="es-ES" dirty="0" err="1"/>
              <a:t>flags</a:t>
            </a:r>
            <a:r>
              <a:rPr lang="es-ES" dirty="0"/>
              <a:t>="S")) </a:t>
            </a:r>
          </a:p>
          <a:p>
            <a:pPr lvl="2" algn="just"/>
            <a:r>
              <a:rPr lang="es-ES" dirty="0"/>
              <a:t> </a:t>
            </a:r>
            <a:r>
              <a:rPr lang="es-ES" dirty="0" err="1"/>
              <a:t>Received</a:t>
            </a:r>
            <a:r>
              <a:rPr lang="es-ES" dirty="0"/>
              <a:t> 5 </a:t>
            </a:r>
            <a:r>
              <a:rPr lang="es-ES" dirty="0" err="1"/>
              <a:t>packets</a:t>
            </a:r>
            <a:r>
              <a:rPr lang="es-ES" dirty="0"/>
              <a:t>, </a:t>
            </a:r>
            <a:r>
              <a:rPr lang="es-ES" dirty="0" err="1"/>
              <a:t>got</a:t>
            </a:r>
            <a:r>
              <a:rPr lang="es-ES" dirty="0"/>
              <a:t> 2 </a:t>
            </a:r>
            <a:r>
              <a:rPr lang="es-ES" dirty="0" err="1"/>
              <a:t>answers</a:t>
            </a:r>
            <a:r>
              <a:rPr lang="es-ES" dirty="0"/>
              <a:t>, </a:t>
            </a:r>
            <a:r>
              <a:rPr lang="es-ES" dirty="0" err="1"/>
              <a:t>remaining</a:t>
            </a:r>
            <a:r>
              <a:rPr lang="es-ES" dirty="0"/>
              <a:t> 0 </a:t>
            </a:r>
            <a:r>
              <a:rPr lang="es-ES" dirty="0" err="1"/>
              <a:t>packets</a:t>
            </a:r>
            <a:r>
              <a:rPr lang="es-ES" dirty="0"/>
              <a:t> </a:t>
            </a:r>
          </a:p>
          <a:p>
            <a:pPr lvl="2" algn="just"/>
            <a:r>
              <a:rPr lang="es-ES" dirty="0"/>
              <a:t>(, ) </a:t>
            </a:r>
          </a:p>
          <a:p>
            <a:pPr lvl="2" algn="just"/>
            <a:r>
              <a:rPr lang="es-ES" dirty="0"/>
              <a:t> </a:t>
            </a:r>
            <a:r>
              <a:rPr lang="es-ES" dirty="0" err="1"/>
              <a:t>ans,nans</a:t>
            </a:r>
            <a:r>
              <a:rPr lang="es-ES" dirty="0"/>
              <a:t>=_</a:t>
            </a:r>
          </a:p>
        </p:txBody>
      </p:sp>
    </p:spTree>
    <p:extLst>
      <p:ext uri="{BB962C8B-B14F-4D97-AF65-F5344CB8AC3E}">
        <p14:creationId xmlns:p14="http://schemas.microsoft.com/office/powerpoint/2010/main" val="3101348924"/>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PoC-8</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Como se puede apreciar, en los dos paquetes de respuesta se encuentra establecida la </a:t>
            </a:r>
            <a:r>
              <a:rPr lang="es-ES" dirty="0" err="1"/>
              <a:t>flag</a:t>
            </a:r>
            <a:r>
              <a:rPr lang="es-ES" dirty="0"/>
              <a:t> “SA” (SYN/ACK) lo que indica que el servicio ha respondido correctamente y se encuentra activo. </a:t>
            </a:r>
          </a:p>
          <a:p>
            <a:pPr algn="just"/>
            <a:r>
              <a:rPr lang="es-ES" dirty="0"/>
              <a:t>En el campo </a:t>
            </a:r>
            <a:r>
              <a:rPr lang="es-ES" dirty="0" err="1"/>
              <a:t>flags</a:t>
            </a:r>
            <a:r>
              <a:rPr lang="es-ES" dirty="0"/>
              <a:t> se puede establecer cualquiera de los valores soportados en los paquetes TCP, por ejemplo “PA” (</a:t>
            </a:r>
            <a:r>
              <a:rPr lang="es-ES" dirty="0" err="1"/>
              <a:t>Push</a:t>
            </a:r>
            <a:r>
              <a:rPr lang="es-ES" dirty="0"/>
              <a:t>), “UA” (</a:t>
            </a:r>
            <a:r>
              <a:rPr lang="es-ES" dirty="0" err="1"/>
              <a:t>Urgent</a:t>
            </a:r>
            <a:r>
              <a:rPr lang="es-ES" dirty="0"/>
              <a:t>), “SA” (SYN/ACK), “RA” (RESET), “A” (ACK).</a:t>
            </a:r>
          </a:p>
        </p:txBody>
      </p:sp>
    </p:spTree>
    <p:extLst>
      <p:ext uri="{BB962C8B-B14F-4D97-AF65-F5344CB8AC3E}">
        <p14:creationId xmlns:p14="http://schemas.microsoft.com/office/powerpoint/2010/main" val="2178358174"/>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PoC-8</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fontScale="92500" lnSpcReduction="20000"/>
          </a:bodyPr>
          <a:lstStyle/>
          <a:p>
            <a:pPr algn="just"/>
            <a:r>
              <a:rPr lang="es-ES" dirty="0"/>
              <a:t>&gt;&gt;&gt;sr(IP(</a:t>
            </a:r>
            <a:r>
              <a:rPr lang="es-ES" dirty="0" err="1"/>
              <a:t>dst</a:t>
            </a:r>
            <a:r>
              <a:rPr lang="es-ES" dirty="0"/>
              <a:t>="192.168.1.1")/TCP(sport=</a:t>
            </a:r>
            <a:r>
              <a:rPr lang="es-ES" dirty="0" err="1"/>
              <a:t>RandShort</a:t>
            </a:r>
            <a:r>
              <a:rPr lang="es-ES" dirty="0"/>
              <a:t>(),</a:t>
            </a:r>
            <a:r>
              <a:rPr lang="es-ES" dirty="0" err="1"/>
              <a:t>dport</a:t>
            </a:r>
            <a:r>
              <a:rPr lang="es-ES" dirty="0"/>
              <a:t>=[440,443],</a:t>
            </a:r>
            <a:r>
              <a:rPr lang="es-ES" dirty="0" err="1"/>
              <a:t>flags</a:t>
            </a:r>
            <a:r>
              <a:rPr lang="es-ES" dirty="0"/>
              <a:t>="S ")) </a:t>
            </a:r>
          </a:p>
          <a:p>
            <a:pPr lvl="1" algn="just"/>
            <a:r>
              <a:rPr lang="es-ES" dirty="0"/>
              <a:t>Begin </a:t>
            </a:r>
            <a:r>
              <a:rPr lang="es-ES" dirty="0" err="1"/>
              <a:t>emission</a:t>
            </a:r>
            <a:r>
              <a:rPr lang="es-ES" dirty="0"/>
              <a:t>: </a:t>
            </a:r>
            <a:r>
              <a:rPr lang="es-ES" dirty="0" err="1"/>
              <a:t>Received</a:t>
            </a:r>
            <a:r>
              <a:rPr lang="es-ES" dirty="0"/>
              <a:t> 16 </a:t>
            </a:r>
            <a:r>
              <a:rPr lang="es-ES" dirty="0" err="1"/>
              <a:t>packets</a:t>
            </a:r>
            <a:r>
              <a:rPr lang="es-ES" dirty="0"/>
              <a:t>, </a:t>
            </a:r>
            <a:r>
              <a:rPr lang="es-ES" dirty="0" err="1"/>
              <a:t>got</a:t>
            </a:r>
            <a:r>
              <a:rPr lang="es-ES" dirty="0"/>
              <a:t> 4 </a:t>
            </a:r>
            <a:r>
              <a:rPr lang="es-ES" dirty="0" err="1"/>
              <a:t>answers</a:t>
            </a:r>
            <a:r>
              <a:rPr lang="es-ES" dirty="0"/>
              <a:t>, </a:t>
            </a:r>
            <a:r>
              <a:rPr lang="es-ES" dirty="0" err="1"/>
              <a:t>remaining</a:t>
            </a:r>
            <a:r>
              <a:rPr lang="es-ES" dirty="0"/>
              <a:t> 0 </a:t>
            </a:r>
            <a:r>
              <a:rPr lang="es-ES" dirty="0" err="1"/>
              <a:t>packets</a:t>
            </a:r>
            <a:r>
              <a:rPr lang="es-ES" dirty="0"/>
              <a:t> (, ) </a:t>
            </a:r>
          </a:p>
          <a:p>
            <a:pPr algn="just"/>
            <a:r>
              <a:rPr lang="es-ES" dirty="0"/>
              <a:t>&gt;&gt;&gt; </a:t>
            </a:r>
            <a:r>
              <a:rPr lang="es-ES" dirty="0" err="1"/>
              <a:t>ans,unans</a:t>
            </a:r>
            <a:r>
              <a:rPr lang="es-ES" dirty="0"/>
              <a:t> = _ </a:t>
            </a:r>
          </a:p>
          <a:p>
            <a:pPr algn="just"/>
            <a:r>
              <a:rPr lang="es-ES" dirty="0"/>
              <a:t>&gt;&gt;&gt; </a:t>
            </a:r>
            <a:r>
              <a:rPr lang="es-ES" dirty="0" err="1"/>
              <a:t>ans,unans</a:t>
            </a:r>
            <a:r>
              <a:rPr lang="es-ES" dirty="0"/>
              <a:t> = _ </a:t>
            </a:r>
          </a:p>
          <a:p>
            <a:pPr algn="just"/>
            <a:r>
              <a:rPr lang="es-ES" dirty="0"/>
              <a:t>&gt;&gt;&gt; </a:t>
            </a:r>
            <a:r>
              <a:rPr lang="es-ES" dirty="0" err="1"/>
              <a:t>ans.summary</a:t>
            </a:r>
            <a:r>
              <a:rPr lang="es-ES" dirty="0"/>
              <a:t>() </a:t>
            </a:r>
          </a:p>
          <a:p>
            <a:pPr algn="just"/>
            <a:r>
              <a:rPr lang="es-ES" dirty="0"/>
              <a:t>&gt;&gt;&gt; </a:t>
            </a:r>
            <a:r>
              <a:rPr lang="es-ES" dirty="0" err="1"/>
              <a:t>ans.summary</a:t>
            </a:r>
            <a:r>
              <a:rPr lang="es-ES" dirty="0"/>
              <a:t>( lambda(</a:t>
            </a:r>
            <a:r>
              <a:rPr lang="es-ES" dirty="0" err="1"/>
              <a:t>s,r</a:t>
            </a:r>
            <a:r>
              <a:rPr lang="es-ES" dirty="0"/>
              <a:t>): </a:t>
            </a:r>
            <a:r>
              <a:rPr lang="es-ES" dirty="0" err="1"/>
              <a:t>r.sprintf</a:t>
            </a:r>
            <a:r>
              <a:rPr lang="es-ES" dirty="0"/>
              <a:t>("%</a:t>
            </a:r>
            <a:r>
              <a:rPr lang="es-ES" dirty="0" err="1"/>
              <a:t>TCP.sport</a:t>
            </a:r>
            <a:r>
              <a:rPr lang="es-ES" dirty="0"/>
              <a:t>% \t %</a:t>
            </a:r>
            <a:r>
              <a:rPr lang="es-ES" dirty="0" err="1"/>
              <a:t>TCP.flags</a:t>
            </a:r>
            <a:r>
              <a:rPr lang="es-ES" dirty="0"/>
              <a:t>%") ) </a:t>
            </a:r>
          </a:p>
          <a:p>
            <a:pPr lvl="1" algn="just"/>
            <a:r>
              <a:rPr lang="es-ES" dirty="0"/>
              <a:t>440 RA </a:t>
            </a:r>
          </a:p>
          <a:p>
            <a:pPr lvl="1" algn="just"/>
            <a:r>
              <a:rPr lang="es-ES" dirty="0"/>
              <a:t>441 RA </a:t>
            </a:r>
          </a:p>
          <a:p>
            <a:pPr lvl="1" algn="just"/>
            <a:r>
              <a:rPr lang="es-ES" dirty="0"/>
              <a:t>442 RA </a:t>
            </a:r>
          </a:p>
          <a:p>
            <a:pPr lvl="1" algn="just"/>
            <a:r>
              <a:rPr lang="es-ES" dirty="0"/>
              <a:t>https RA</a:t>
            </a:r>
          </a:p>
        </p:txBody>
      </p:sp>
    </p:spTree>
    <p:extLst>
      <p:ext uri="{BB962C8B-B14F-4D97-AF65-F5344CB8AC3E}">
        <p14:creationId xmlns:p14="http://schemas.microsoft.com/office/powerpoint/2010/main" val="4198783914"/>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PoC-9	</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fontScale="92500"/>
          </a:bodyPr>
          <a:lstStyle/>
          <a:p>
            <a:pPr algn="just"/>
            <a:r>
              <a:rPr lang="es-ES" dirty="0"/>
              <a:t>Creamos una función:</a:t>
            </a:r>
          </a:p>
          <a:p>
            <a:pPr algn="just"/>
            <a:r>
              <a:rPr lang="es-ES" dirty="0"/>
              <a:t>&gt;&gt;&gt;</a:t>
            </a:r>
            <a:r>
              <a:rPr lang="es-ES" dirty="0" err="1"/>
              <a:t>def</a:t>
            </a:r>
            <a:r>
              <a:rPr lang="es-ES" dirty="0"/>
              <a:t> </a:t>
            </a:r>
            <a:r>
              <a:rPr lang="es-ES" dirty="0" err="1"/>
              <a:t>ManPacket</a:t>
            </a:r>
            <a:r>
              <a:rPr lang="es-ES" dirty="0"/>
              <a:t>(</a:t>
            </a:r>
            <a:r>
              <a:rPr lang="es-ES" dirty="0" err="1"/>
              <a:t>packet</a:t>
            </a:r>
            <a:r>
              <a:rPr lang="es-ES" dirty="0"/>
              <a:t>):</a:t>
            </a:r>
          </a:p>
          <a:p>
            <a:pPr algn="just"/>
            <a:r>
              <a:rPr lang="es-ES" dirty="0"/>
              <a:t>…</a:t>
            </a:r>
            <a:r>
              <a:rPr lang="es-ES" dirty="0" err="1"/>
              <a:t>print</a:t>
            </a:r>
            <a:r>
              <a:rPr lang="es-ES" dirty="0"/>
              <a:t> </a:t>
            </a:r>
            <a:r>
              <a:rPr lang="es-ES" dirty="0" err="1"/>
              <a:t>packet.summary</a:t>
            </a:r>
            <a:r>
              <a:rPr lang="es-ES" dirty="0"/>
              <a:t>()</a:t>
            </a:r>
          </a:p>
          <a:p>
            <a:pPr algn="just"/>
            <a:endParaRPr lang="es-ES" dirty="0"/>
          </a:p>
          <a:p>
            <a:pPr algn="just"/>
            <a:r>
              <a:rPr lang="es-ES" dirty="0"/>
              <a:t>&gt;&gt;&gt;</a:t>
            </a:r>
            <a:r>
              <a:rPr lang="es-ES" dirty="0" err="1"/>
              <a:t>snif</a:t>
            </a:r>
            <a:r>
              <a:rPr lang="es-ES" dirty="0"/>
              <a:t>(</a:t>
            </a:r>
            <a:r>
              <a:rPr lang="es-ES" dirty="0" err="1"/>
              <a:t>count</a:t>
            </a:r>
            <a:r>
              <a:rPr lang="es-ES" dirty="0"/>
              <a:t>=3, </a:t>
            </a:r>
            <a:r>
              <a:rPr lang="es-ES" dirty="0" err="1"/>
              <a:t>filter</a:t>
            </a:r>
            <a:r>
              <a:rPr lang="es-ES" dirty="0"/>
              <a:t>=“</a:t>
            </a:r>
            <a:r>
              <a:rPr lang="es-ES" dirty="0" err="1"/>
              <a:t>tcp</a:t>
            </a:r>
            <a:r>
              <a:rPr lang="es-ES" dirty="0"/>
              <a:t> </a:t>
            </a:r>
            <a:r>
              <a:rPr lang="es-ES" dirty="0" err="1"/>
              <a:t>port</a:t>
            </a:r>
            <a:r>
              <a:rPr lang="es-ES" dirty="0"/>
              <a:t> 443”, </a:t>
            </a:r>
            <a:r>
              <a:rPr lang="es-ES" dirty="0" err="1"/>
              <a:t>prn</a:t>
            </a:r>
            <a:r>
              <a:rPr lang="es-ES" dirty="0"/>
              <a:t>=</a:t>
            </a:r>
            <a:r>
              <a:rPr lang="es-ES" dirty="0" err="1"/>
              <a:t>ManPacket</a:t>
            </a:r>
            <a:r>
              <a:rPr lang="es-ES" dirty="0"/>
              <a:t>)</a:t>
            </a:r>
          </a:p>
          <a:p>
            <a:pPr algn="just"/>
            <a:endParaRPr lang="es-ES" dirty="0"/>
          </a:p>
          <a:p>
            <a:pPr algn="just"/>
            <a:r>
              <a:rPr lang="es-ES" dirty="0"/>
              <a:t>&gt;&gt;&gt;</a:t>
            </a:r>
            <a:r>
              <a:rPr lang="es-ES" dirty="0" err="1"/>
              <a:t>def</a:t>
            </a:r>
            <a:r>
              <a:rPr lang="es-ES" dirty="0"/>
              <a:t> </a:t>
            </a:r>
            <a:r>
              <a:rPr lang="es-ES" dirty="0" err="1"/>
              <a:t>ManPacket</a:t>
            </a:r>
            <a:r>
              <a:rPr lang="es-ES" dirty="0"/>
              <a:t>(</a:t>
            </a:r>
            <a:r>
              <a:rPr lang="es-ES" dirty="0" err="1"/>
              <a:t>packet</a:t>
            </a:r>
            <a:r>
              <a:rPr lang="es-ES" dirty="0"/>
              <a:t>):</a:t>
            </a:r>
          </a:p>
          <a:p>
            <a:pPr algn="just"/>
            <a:r>
              <a:rPr lang="es-ES" dirty="0"/>
              <a:t>…</a:t>
            </a:r>
            <a:r>
              <a:rPr lang="es-ES" dirty="0" err="1"/>
              <a:t>print</a:t>
            </a:r>
            <a:r>
              <a:rPr lang="es-ES" dirty="0"/>
              <a:t> </a:t>
            </a:r>
            <a:r>
              <a:rPr lang="es-ES" dirty="0" err="1"/>
              <a:t>packet.summary</a:t>
            </a:r>
            <a:r>
              <a:rPr lang="es-ES" dirty="0"/>
              <a:t>()</a:t>
            </a:r>
          </a:p>
          <a:p>
            <a:pPr algn="just"/>
            <a:r>
              <a:rPr lang="es-ES" dirty="0"/>
              <a:t>…</a:t>
            </a:r>
            <a:r>
              <a:rPr lang="es-ES" dirty="0" err="1"/>
              <a:t>packet.ttl</a:t>
            </a:r>
            <a:r>
              <a:rPr lang="es-ES" dirty="0"/>
              <a:t>=28</a:t>
            </a:r>
          </a:p>
          <a:p>
            <a:pPr algn="just"/>
            <a:r>
              <a:rPr lang="es-ES" dirty="0"/>
              <a:t>…</a:t>
            </a:r>
            <a:r>
              <a:rPr lang="es-ES" dirty="0" err="1"/>
              <a:t>sendp</a:t>
            </a:r>
            <a:r>
              <a:rPr lang="es-ES" dirty="0"/>
              <a:t>(</a:t>
            </a:r>
            <a:r>
              <a:rPr lang="es-ES" dirty="0" err="1"/>
              <a:t>packet</a:t>
            </a:r>
            <a:r>
              <a:rPr lang="es-ES" dirty="0"/>
              <a:t>)</a:t>
            </a:r>
          </a:p>
        </p:txBody>
      </p:sp>
    </p:spTree>
    <p:extLst>
      <p:ext uri="{BB962C8B-B14F-4D97-AF65-F5344CB8AC3E}">
        <p14:creationId xmlns:p14="http://schemas.microsoft.com/office/powerpoint/2010/main" val="3124934022"/>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PoC-10	</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Existen algunas opciones de configuración muy útiles que permiten personalizar la ejecución de p0f además, también es posible utilizar filtros que se aplicarán a las funciones de captura de paquetes, siguiendo la misma sintaxis que se emplea para filtrar paquetes con </a:t>
            </a:r>
            <a:r>
              <a:rPr lang="es-ES" dirty="0" err="1"/>
              <a:t>tcpdump</a:t>
            </a:r>
            <a:r>
              <a:rPr lang="es-ES" dirty="0"/>
              <a:t>. </a:t>
            </a:r>
          </a:p>
          <a:p>
            <a:pPr lvl="1" algn="just"/>
            <a:r>
              <a:rPr lang="es-ES" dirty="0"/>
              <a:t>&gt;./p0f -i eth0 -p "</a:t>
            </a:r>
            <a:r>
              <a:rPr lang="es-ES" dirty="0" err="1"/>
              <a:t>tcp</a:t>
            </a:r>
            <a:r>
              <a:rPr lang="es-ES" dirty="0"/>
              <a:t> and </a:t>
            </a:r>
            <a:r>
              <a:rPr lang="es-ES" dirty="0" err="1"/>
              <a:t>port</a:t>
            </a:r>
            <a:r>
              <a:rPr lang="es-ES" dirty="0"/>
              <a:t> 80" </a:t>
            </a:r>
          </a:p>
          <a:p>
            <a:pPr lvl="1" algn="just"/>
            <a:r>
              <a:rPr lang="es-ES" dirty="0"/>
              <a:t>&gt;./p0f -i eth0 -p -o </a:t>
            </a:r>
            <a:r>
              <a:rPr lang="es-ES" dirty="0" err="1"/>
              <a:t>log_file</a:t>
            </a:r>
            <a:r>
              <a:rPr lang="es-ES" dirty="0"/>
              <a:t> "</a:t>
            </a:r>
            <a:r>
              <a:rPr lang="es-ES" dirty="0" err="1"/>
              <a:t>tcp</a:t>
            </a:r>
            <a:r>
              <a:rPr lang="es-ES" dirty="0"/>
              <a:t> and </a:t>
            </a:r>
            <a:r>
              <a:rPr lang="es-ES" dirty="0" err="1"/>
              <a:t>port</a:t>
            </a:r>
            <a:r>
              <a:rPr lang="es-ES" dirty="0"/>
              <a:t> 80" </a:t>
            </a:r>
          </a:p>
          <a:p>
            <a:pPr lvl="1" algn="just"/>
            <a:r>
              <a:rPr lang="es-ES" dirty="0"/>
              <a:t>&gt;./p0f -L </a:t>
            </a:r>
          </a:p>
          <a:p>
            <a:pPr lvl="1" algn="just"/>
            <a:r>
              <a:rPr lang="es-ES" dirty="0"/>
              <a:t>&gt;./p0f -i eth0 -p -o </a:t>
            </a:r>
            <a:r>
              <a:rPr lang="es-ES" dirty="0" err="1"/>
              <a:t>log_file</a:t>
            </a:r>
            <a:r>
              <a:rPr lang="es-ES" dirty="0"/>
              <a:t> -u </a:t>
            </a:r>
            <a:r>
              <a:rPr lang="es-ES" dirty="0" err="1"/>
              <a:t>adastra</a:t>
            </a:r>
            <a:r>
              <a:rPr lang="es-ES" dirty="0"/>
              <a:t> "</a:t>
            </a:r>
            <a:r>
              <a:rPr lang="es-ES" dirty="0" err="1"/>
              <a:t>tcp</a:t>
            </a:r>
            <a:r>
              <a:rPr lang="es-ES" dirty="0"/>
              <a:t> and </a:t>
            </a:r>
            <a:r>
              <a:rPr lang="es-ES" dirty="0" err="1"/>
              <a:t>port</a:t>
            </a:r>
            <a:r>
              <a:rPr lang="es-ES" dirty="0"/>
              <a:t> 80" </a:t>
            </a:r>
          </a:p>
          <a:p>
            <a:pPr lvl="1" algn="just"/>
            <a:r>
              <a:rPr lang="es-ES" dirty="0"/>
              <a:t>&gt;./p0f -r </a:t>
            </a:r>
            <a:r>
              <a:rPr lang="es-ES" dirty="0" err="1"/>
              <a:t>capture_file.pcap</a:t>
            </a:r>
            <a:endParaRPr lang="es-ES" dirty="0"/>
          </a:p>
        </p:txBody>
      </p:sp>
    </p:spTree>
    <p:extLst>
      <p:ext uri="{BB962C8B-B14F-4D97-AF65-F5344CB8AC3E}">
        <p14:creationId xmlns:p14="http://schemas.microsoft.com/office/powerpoint/2010/main" val="2096158888"/>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PoC-11	</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fontScale="40000" lnSpcReduction="20000"/>
          </a:bodyPr>
          <a:lstStyle/>
          <a:p>
            <a:pPr algn="just"/>
            <a:r>
              <a:rPr lang="es-ES" dirty="0"/>
              <a:t>Escaneo de Puertos</a:t>
            </a:r>
          </a:p>
          <a:p>
            <a:pPr algn="just"/>
            <a:r>
              <a:rPr lang="es-ES" dirty="0" err="1"/>
              <a:t>import</a:t>
            </a:r>
            <a:r>
              <a:rPr lang="es-ES" dirty="0"/>
              <a:t> </a:t>
            </a:r>
            <a:r>
              <a:rPr lang="es-ES" dirty="0" err="1"/>
              <a:t>logging</a:t>
            </a:r>
            <a:endParaRPr lang="es-ES" dirty="0"/>
          </a:p>
          <a:p>
            <a:pPr algn="just"/>
            <a:r>
              <a:rPr lang="es-ES" dirty="0" err="1"/>
              <a:t>logging.getLogger</a:t>
            </a:r>
            <a:r>
              <a:rPr lang="es-ES" dirty="0"/>
              <a:t>("</a:t>
            </a:r>
            <a:r>
              <a:rPr lang="es-ES" dirty="0" err="1"/>
              <a:t>scapy.runtime</a:t>
            </a:r>
            <a:r>
              <a:rPr lang="es-ES" dirty="0"/>
              <a:t>").</a:t>
            </a:r>
            <a:r>
              <a:rPr lang="es-ES" dirty="0" err="1"/>
              <a:t>setLevel</a:t>
            </a:r>
            <a:r>
              <a:rPr lang="es-ES" dirty="0"/>
              <a:t>(</a:t>
            </a:r>
            <a:r>
              <a:rPr lang="es-ES" dirty="0" err="1"/>
              <a:t>logging.ERROR</a:t>
            </a:r>
            <a:r>
              <a:rPr lang="es-ES" dirty="0"/>
              <a:t>)</a:t>
            </a:r>
          </a:p>
          <a:p>
            <a:pPr algn="just"/>
            <a:r>
              <a:rPr lang="es-ES" dirty="0" err="1"/>
              <a:t>from</a:t>
            </a:r>
            <a:r>
              <a:rPr lang="es-ES" dirty="0"/>
              <a:t> </a:t>
            </a:r>
            <a:r>
              <a:rPr lang="es-ES" dirty="0" err="1"/>
              <a:t>scapy.all</a:t>
            </a:r>
            <a:r>
              <a:rPr lang="es-ES" dirty="0"/>
              <a:t> </a:t>
            </a:r>
            <a:r>
              <a:rPr lang="es-ES" dirty="0" err="1"/>
              <a:t>import</a:t>
            </a:r>
            <a:r>
              <a:rPr lang="es-ES" dirty="0"/>
              <a:t> *</a:t>
            </a:r>
          </a:p>
          <a:p>
            <a:pPr algn="just"/>
            <a:r>
              <a:rPr lang="es-ES" dirty="0" err="1"/>
              <a:t>if</a:t>
            </a:r>
            <a:r>
              <a:rPr lang="es-ES" dirty="0"/>
              <a:t> </a:t>
            </a:r>
            <a:r>
              <a:rPr lang="es-ES" dirty="0" err="1"/>
              <a:t>len</a:t>
            </a:r>
            <a:r>
              <a:rPr lang="es-ES" dirty="0"/>
              <a:t>(</a:t>
            </a:r>
            <a:r>
              <a:rPr lang="es-ES" dirty="0" err="1"/>
              <a:t>sys.argv</a:t>
            </a:r>
            <a:r>
              <a:rPr lang="es-ES" dirty="0"/>
              <a:t>) != 3:</a:t>
            </a:r>
          </a:p>
          <a:p>
            <a:pPr algn="just"/>
            <a:r>
              <a:rPr lang="es-ES" dirty="0"/>
              <a:t>    </a:t>
            </a:r>
            <a:r>
              <a:rPr lang="es-ES" dirty="0" err="1"/>
              <a:t>print</a:t>
            </a:r>
            <a:r>
              <a:rPr lang="es-ES" dirty="0"/>
              <a:t> "</a:t>
            </a:r>
            <a:r>
              <a:rPr lang="es-ES" dirty="0" err="1"/>
              <a:t>usage</a:t>
            </a:r>
            <a:r>
              <a:rPr lang="es-ES" dirty="0"/>
              <a:t>: </a:t>
            </a:r>
            <a:r>
              <a:rPr lang="es-ES" dirty="0" err="1"/>
              <a:t>python</a:t>
            </a:r>
            <a:r>
              <a:rPr lang="es-ES" dirty="0"/>
              <a:t> </a:t>
            </a:r>
            <a:r>
              <a:rPr lang="es-ES" dirty="0" err="1"/>
              <a:t>connect_scan.py</a:t>
            </a:r>
            <a:r>
              <a:rPr lang="es-ES" dirty="0"/>
              <a:t> &lt;</a:t>
            </a:r>
            <a:r>
              <a:rPr lang="es-ES" dirty="0" err="1"/>
              <a:t>ip</a:t>
            </a:r>
            <a:r>
              <a:rPr lang="es-ES" dirty="0"/>
              <a:t> </a:t>
            </a:r>
            <a:r>
              <a:rPr lang="es-ES" dirty="0" err="1"/>
              <a:t>address</a:t>
            </a:r>
            <a:r>
              <a:rPr lang="es-ES" dirty="0"/>
              <a:t>&gt; &lt;</a:t>
            </a:r>
            <a:r>
              <a:rPr lang="es-ES" dirty="0" err="1"/>
              <a:t>list</a:t>
            </a:r>
            <a:r>
              <a:rPr lang="es-ES" dirty="0"/>
              <a:t> of </a:t>
            </a:r>
            <a:r>
              <a:rPr lang="es-ES" dirty="0" err="1"/>
              <a:t>ports</a:t>
            </a:r>
            <a:r>
              <a:rPr lang="es-ES" dirty="0"/>
              <a:t> </a:t>
            </a:r>
            <a:r>
              <a:rPr lang="es-ES" dirty="0" err="1"/>
              <a:t>separated</a:t>
            </a:r>
            <a:r>
              <a:rPr lang="es-ES" dirty="0"/>
              <a:t> </a:t>
            </a:r>
            <a:r>
              <a:rPr lang="es-ES" dirty="0" err="1"/>
              <a:t>by</a:t>
            </a:r>
            <a:r>
              <a:rPr lang="es-ES" dirty="0"/>
              <a:t> colon&gt;"</a:t>
            </a:r>
          </a:p>
          <a:p>
            <a:pPr algn="just"/>
            <a:r>
              <a:rPr lang="es-ES" dirty="0"/>
              <a:t>    </a:t>
            </a:r>
            <a:r>
              <a:rPr lang="es-ES" dirty="0" err="1"/>
              <a:t>exit</a:t>
            </a:r>
            <a:r>
              <a:rPr lang="es-ES" dirty="0"/>
              <a:t>()</a:t>
            </a:r>
          </a:p>
          <a:p>
            <a:pPr algn="just"/>
            <a:endParaRPr lang="es-ES" dirty="0"/>
          </a:p>
          <a:p>
            <a:pPr algn="just"/>
            <a:r>
              <a:rPr lang="es-ES" dirty="0" err="1"/>
              <a:t>src_port</a:t>
            </a:r>
            <a:r>
              <a:rPr lang="es-ES" dirty="0"/>
              <a:t> = </a:t>
            </a:r>
            <a:r>
              <a:rPr lang="es-ES" dirty="0" err="1"/>
              <a:t>RandShort</a:t>
            </a:r>
            <a:r>
              <a:rPr lang="es-ES" dirty="0"/>
              <a:t>()</a:t>
            </a:r>
          </a:p>
          <a:p>
            <a:pPr algn="just"/>
            <a:r>
              <a:rPr lang="es-ES" dirty="0" err="1"/>
              <a:t>dst_port</a:t>
            </a:r>
            <a:r>
              <a:rPr lang="es-ES" dirty="0"/>
              <a:t>=22</a:t>
            </a:r>
          </a:p>
          <a:p>
            <a:pPr algn="just"/>
            <a:r>
              <a:rPr lang="es-ES" dirty="0" err="1"/>
              <a:t>dst_ip</a:t>
            </a:r>
            <a:r>
              <a:rPr lang="es-ES" dirty="0"/>
              <a:t> = </a:t>
            </a:r>
            <a:r>
              <a:rPr lang="es-ES" dirty="0" err="1"/>
              <a:t>sys.argv</a:t>
            </a:r>
            <a:r>
              <a:rPr lang="es-ES" dirty="0"/>
              <a:t>[1]</a:t>
            </a:r>
          </a:p>
          <a:p>
            <a:pPr algn="just"/>
            <a:r>
              <a:rPr lang="es-ES" dirty="0" err="1"/>
              <a:t>ports</a:t>
            </a:r>
            <a:r>
              <a:rPr lang="es-ES" dirty="0"/>
              <a:t> = </a:t>
            </a:r>
            <a:r>
              <a:rPr lang="es-ES" dirty="0" err="1"/>
              <a:t>sys.argv</a:t>
            </a:r>
            <a:r>
              <a:rPr lang="es-ES" dirty="0"/>
              <a:t>[2]</a:t>
            </a:r>
          </a:p>
          <a:p>
            <a:pPr algn="just"/>
            <a:r>
              <a:rPr lang="es-ES" dirty="0" err="1"/>
              <a:t>ports.replace</a:t>
            </a:r>
            <a:r>
              <a:rPr lang="es-ES" dirty="0"/>
              <a:t>(" ", "")</a:t>
            </a:r>
          </a:p>
          <a:p>
            <a:pPr algn="just"/>
            <a:r>
              <a:rPr lang="es-ES" dirty="0" err="1"/>
              <a:t>scanPorts</a:t>
            </a:r>
            <a:r>
              <a:rPr lang="es-ES" dirty="0"/>
              <a:t> = </a:t>
            </a:r>
            <a:r>
              <a:rPr lang="es-ES" dirty="0" err="1"/>
              <a:t>ports.strip</a:t>
            </a:r>
            <a:r>
              <a:rPr lang="es-ES" dirty="0"/>
              <a:t>().</a:t>
            </a:r>
            <a:r>
              <a:rPr lang="es-ES" dirty="0" err="1"/>
              <a:t>split</a:t>
            </a:r>
            <a:r>
              <a:rPr lang="es-ES" dirty="0"/>
              <a:t>(':')</a:t>
            </a:r>
          </a:p>
          <a:p>
            <a:pPr algn="just"/>
            <a:endParaRPr lang="es-ES" dirty="0"/>
          </a:p>
          <a:p>
            <a:pPr algn="just"/>
            <a:r>
              <a:rPr lang="es-ES" dirty="0" err="1"/>
              <a:t>for</a:t>
            </a:r>
            <a:r>
              <a:rPr lang="es-ES" dirty="0"/>
              <a:t> </a:t>
            </a:r>
            <a:r>
              <a:rPr lang="es-ES" dirty="0" err="1"/>
              <a:t>port</a:t>
            </a:r>
            <a:r>
              <a:rPr lang="es-ES" dirty="0"/>
              <a:t> in </a:t>
            </a:r>
            <a:r>
              <a:rPr lang="es-ES" dirty="0" err="1"/>
              <a:t>scanPorts</a:t>
            </a:r>
            <a:r>
              <a:rPr lang="es-ES" dirty="0"/>
              <a:t>:</a:t>
            </a:r>
          </a:p>
          <a:p>
            <a:pPr algn="just"/>
            <a:r>
              <a:rPr lang="es-ES" dirty="0"/>
              <a:t>    response = sr1(IP(</a:t>
            </a:r>
            <a:r>
              <a:rPr lang="es-ES" dirty="0" err="1"/>
              <a:t>dst</a:t>
            </a:r>
            <a:r>
              <a:rPr lang="es-ES" dirty="0"/>
              <a:t>=</a:t>
            </a:r>
            <a:r>
              <a:rPr lang="es-ES" dirty="0" err="1"/>
              <a:t>dst_ip</a:t>
            </a:r>
            <a:r>
              <a:rPr lang="es-ES" dirty="0"/>
              <a:t>)/TCP(sport=</a:t>
            </a:r>
            <a:r>
              <a:rPr lang="es-ES" dirty="0" err="1"/>
              <a:t>src_port,dport</a:t>
            </a:r>
            <a:r>
              <a:rPr lang="es-ES" dirty="0"/>
              <a:t>=</a:t>
            </a:r>
            <a:r>
              <a:rPr lang="es-ES" dirty="0" err="1"/>
              <a:t>int</a:t>
            </a:r>
            <a:r>
              <a:rPr lang="es-ES" dirty="0"/>
              <a:t>(</a:t>
            </a:r>
            <a:r>
              <a:rPr lang="es-ES" dirty="0" err="1"/>
              <a:t>port</a:t>
            </a:r>
            <a:r>
              <a:rPr lang="es-ES" dirty="0"/>
              <a:t>),</a:t>
            </a:r>
            <a:r>
              <a:rPr lang="es-ES" dirty="0" err="1"/>
              <a:t>flags</a:t>
            </a:r>
            <a:r>
              <a:rPr lang="es-ES" dirty="0"/>
              <a:t>="S"), </a:t>
            </a:r>
            <a:r>
              <a:rPr lang="es-ES" dirty="0" err="1"/>
              <a:t>timeout</a:t>
            </a:r>
            <a:r>
              <a:rPr lang="es-ES" dirty="0"/>
              <a:t>=20)</a:t>
            </a:r>
          </a:p>
          <a:p>
            <a:pPr algn="just"/>
            <a:r>
              <a:rPr lang="es-ES" dirty="0"/>
              <a:t>    </a:t>
            </a:r>
            <a:r>
              <a:rPr lang="es-ES" dirty="0" err="1"/>
              <a:t>if</a:t>
            </a:r>
            <a:r>
              <a:rPr lang="es-ES" dirty="0"/>
              <a:t>(</a:t>
            </a:r>
            <a:r>
              <a:rPr lang="es-ES" dirty="0" err="1"/>
              <a:t>str</a:t>
            </a:r>
            <a:r>
              <a:rPr lang="es-ES" dirty="0"/>
              <a:t>(</a:t>
            </a:r>
            <a:r>
              <a:rPr lang="es-ES" dirty="0" err="1"/>
              <a:t>type</a:t>
            </a:r>
            <a:r>
              <a:rPr lang="es-ES" dirty="0"/>
              <a:t>(response))=="&lt;</a:t>
            </a:r>
            <a:r>
              <a:rPr lang="es-ES" dirty="0" err="1"/>
              <a:t>type</a:t>
            </a:r>
            <a:r>
              <a:rPr lang="es-ES" dirty="0"/>
              <a:t> '</a:t>
            </a:r>
            <a:r>
              <a:rPr lang="es-ES" dirty="0" err="1"/>
              <a:t>NoneType</a:t>
            </a:r>
            <a:r>
              <a:rPr lang="es-ES" dirty="0"/>
              <a:t>'&gt;"):</a:t>
            </a:r>
          </a:p>
          <a:p>
            <a:pPr algn="just"/>
            <a:r>
              <a:rPr lang="es-ES" dirty="0"/>
              <a:t>        </a:t>
            </a:r>
            <a:r>
              <a:rPr lang="es-ES" dirty="0" err="1"/>
              <a:t>print</a:t>
            </a:r>
            <a:r>
              <a:rPr lang="es-ES" dirty="0"/>
              <a:t> </a:t>
            </a:r>
            <a:r>
              <a:rPr lang="es-ES" dirty="0" err="1"/>
              <a:t>port</a:t>
            </a:r>
            <a:r>
              <a:rPr lang="es-ES" dirty="0"/>
              <a:t>+": Port </a:t>
            </a:r>
            <a:r>
              <a:rPr lang="es-ES" dirty="0" err="1"/>
              <a:t>Closed</a:t>
            </a:r>
            <a:r>
              <a:rPr lang="es-ES" dirty="0"/>
              <a:t>"</a:t>
            </a:r>
          </a:p>
          <a:p>
            <a:pPr algn="just"/>
            <a:r>
              <a:rPr lang="es-ES" dirty="0"/>
              <a:t>    </a:t>
            </a:r>
            <a:r>
              <a:rPr lang="es-ES" dirty="0" err="1"/>
              <a:t>elif</a:t>
            </a:r>
            <a:r>
              <a:rPr lang="es-ES" dirty="0"/>
              <a:t>(</a:t>
            </a:r>
            <a:r>
              <a:rPr lang="es-ES" dirty="0" err="1"/>
              <a:t>response.haslayer</a:t>
            </a:r>
            <a:r>
              <a:rPr lang="es-ES" dirty="0"/>
              <a:t>(TCP)):</a:t>
            </a:r>
          </a:p>
          <a:p>
            <a:pPr algn="just"/>
            <a:r>
              <a:rPr lang="es-ES" dirty="0"/>
              <a:t>        </a:t>
            </a:r>
            <a:r>
              <a:rPr lang="es-ES" dirty="0" err="1"/>
              <a:t>if</a:t>
            </a:r>
            <a:r>
              <a:rPr lang="es-ES" dirty="0"/>
              <a:t>(</a:t>
            </a:r>
            <a:r>
              <a:rPr lang="es-ES" dirty="0" err="1"/>
              <a:t>response.getlayer</a:t>
            </a:r>
            <a:r>
              <a:rPr lang="es-ES" dirty="0"/>
              <a:t>(TCP).</a:t>
            </a:r>
            <a:r>
              <a:rPr lang="es-ES" dirty="0" err="1"/>
              <a:t>flags</a:t>
            </a:r>
            <a:r>
              <a:rPr lang="es-ES" dirty="0"/>
              <a:t> == 0x12):</a:t>
            </a:r>
          </a:p>
          <a:p>
            <a:pPr algn="just"/>
            <a:r>
              <a:rPr lang="es-ES" dirty="0"/>
              <a:t>            </a:t>
            </a:r>
            <a:r>
              <a:rPr lang="es-ES" dirty="0" err="1"/>
              <a:t>send_rst</a:t>
            </a:r>
            <a:r>
              <a:rPr lang="es-ES" dirty="0"/>
              <a:t> = sr1(IP(</a:t>
            </a:r>
            <a:r>
              <a:rPr lang="es-ES" dirty="0" err="1"/>
              <a:t>dst</a:t>
            </a:r>
            <a:r>
              <a:rPr lang="es-ES" dirty="0"/>
              <a:t>=</a:t>
            </a:r>
            <a:r>
              <a:rPr lang="es-ES" dirty="0" err="1"/>
              <a:t>dst_ip</a:t>
            </a:r>
            <a:r>
              <a:rPr lang="es-ES" dirty="0"/>
              <a:t>)/TCP(sport=</a:t>
            </a:r>
            <a:r>
              <a:rPr lang="es-ES" dirty="0" err="1"/>
              <a:t>src_port,dport</a:t>
            </a:r>
            <a:r>
              <a:rPr lang="es-ES" dirty="0"/>
              <a:t>=</a:t>
            </a:r>
            <a:r>
              <a:rPr lang="es-ES" dirty="0" err="1"/>
              <a:t>int</a:t>
            </a:r>
            <a:r>
              <a:rPr lang="es-ES" dirty="0"/>
              <a:t>(</a:t>
            </a:r>
            <a:r>
              <a:rPr lang="es-ES" dirty="0" err="1"/>
              <a:t>port</a:t>
            </a:r>
            <a:r>
              <a:rPr lang="es-ES" dirty="0"/>
              <a:t>),</a:t>
            </a:r>
            <a:r>
              <a:rPr lang="es-ES" dirty="0" err="1"/>
              <a:t>flags</a:t>
            </a:r>
            <a:r>
              <a:rPr lang="es-ES" dirty="0"/>
              <a:t>="AR"), </a:t>
            </a:r>
            <a:r>
              <a:rPr lang="es-ES" dirty="0" err="1"/>
              <a:t>timeout</a:t>
            </a:r>
            <a:r>
              <a:rPr lang="es-ES" dirty="0"/>
              <a:t>=5)</a:t>
            </a:r>
          </a:p>
          <a:p>
            <a:pPr algn="just"/>
            <a:r>
              <a:rPr lang="es-ES" dirty="0"/>
              <a:t>            </a:t>
            </a:r>
            <a:r>
              <a:rPr lang="es-ES" dirty="0" err="1"/>
              <a:t>print</a:t>
            </a:r>
            <a:r>
              <a:rPr lang="es-ES" dirty="0"/>
              <a:t> </a:t>
            </a:r>
            <a:r>
              <a:rPr lang="es-ES" dirty="0" err="1"/>
              <a:t>port</a:t>
            </a:r>
            <a:r>
              <a:rPr lang="es-ES" dirty="0"/>
              <a:t>+": Port Open"</a:t>
            </a:r>
          </a:p>
          <a:p>
            <a:pPr algn="just"/>
            <a:r>
              <a:rPr lang="es-ES" dirty="0"/>
              <a:t>        </a:t>
            </a:r>
            <a:r>
              <a:rPr lang="es-ES" dirty="0" err="1"/>
              <a:t>elif</a:t>
            </a:r>
            <a:r>
              <a:rPr lang="es-ES" dirty="0"/>
              <a:t> (</a:t>
            </a:r>
            <a:r>
              <a:rPr lang="es-ES" dirty="0" err="1"/>
              <a:t>response.getlayer</a:t>
            </a:r>
            <a:r>
              <a:rPr lang="es-ES" dirty="0"/>
              <a:t>(TCP).</a:t>
            </a:r>
            <a:r>
              <a:rPr lang="es-ES" dirty="0" err="1"/>
              <a:t>flags</a:t>
            </a:r>
            <a:r>
              <a:rPr lang="es-ES" dirty="0"/>
              <a:t> == 0x14):</a:t>
            </a:r>
          </a:p>
          <a:p>
            <a:pPr algn="just"/>
            <a:r>
              <a:rPr lang="es-ES" dirty="0"/>
              <a:t>            </a:t>
            </a:r>
            <a:r>
              <a:rPr lang="es-ES" dirty="0" err="1"/>
              <a:t>print</a:t>
            </a:r>
            <a:r>
              <a:rPr lang="es-ES" dirty="0"/>
              <a:t> </a:t>
            </a:r>
            <a:r>
              <a:rPr lang="es-ES" dirty="0" err="1"/>
              <a:t>port</a:t>
            </a:r>
            <a:r>
              <a:rPr lang="es-ES" dirty="0"/>
              <a:t>+": Port </a:t>
            </a:r>
            <a:r>
              <a:rPr lang="es-ES" dirty="0" err="1"/>
              <a:t>Closed</a:t>
            </a:r>
            <a:r>
              <a:rPr lang="es-ES" dirty="0"/>
              <a:t>"</a:t>
            </a:r>
          </a:p>
        </p:txBody>
      </p:sp>
    </p:spTree>
    <p:extLst>
      <p:ext uri="{BB962C8B-B14F-4D97-AF65-F5344CB8AC3E}">
        <p14:creationId xmlns:p14="http://schemas.microsoft.com/office/powerpoint/2010/main" val="1858861497"/>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PoC-12	</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ARP </a:t>
            </a:r>
            <a:r>
              <a:rPr lang="es-ES" dirty="0" err="1"/>
              <a:t>Spoofing</a:t>
            </a:r>
            <a:endParaRPr lang="es-ES" dirty="0"/>
          </a:p>
          <a:p>
            <a:pPr algn="just"/>
            <a:endParaRPr lang="es-ES" dirty="0"/>
          </a:p>
          <a:p>
            <a:pPr algn="just"/>
            <a:r>
              <a:rPr lang="es-ES" dirty="0" err="1"/>
              <a:t>arpPacket</a:t>
            </a:r>
            <a:r>
              <a:rPr lang="es-ES" dirty="0"/>
              <a:t> = ARP(</a:t>
            </a:r>
            <a:r>
              <a:rPr lang="es-ES" dirty="0" err="1"/>
              <a:t>pdst</a:t>
            </a:r>
            <a:r>
              <a:rPr lang="es-ES" dirty="0"/>
              <a:t>=</a:t>
            </a:r>
            <a:r>
              <a:rPr lang="es-ES" dirty="0" err="1"/>
              <a:t>p.dstAddress</a:t>
            </a:r>
            <a:r>
              <a:rPr lang="es-ES" dirty="0"/>
              <a:t>, </a:t>
            </a:r>
            <a:r>
              <a:rPr lang="es-ES" dirty="0" err="1"/>
              <a:t>psrc</a:t>
            </a:r>
            <a:r>
              <a:rPr lang="es-ES" dirty="0"/>
              <a:t>=</a:t>
            </a:r>
            <a:r>
              <a:rPr lang="es-ES" dirty="0" err="1"/>
              <a:t>p.srcAddress</a:t>
            </a:r>
            <a:r>
              <a:rPr lang="es-ES" dirty="0"/>
              <a:t>)</a:t>
            </a:r>
          </a:p>
          <a:p>
            <a:pPr algn="just"/>
            <a:r>
              <a:rPr lang="es-ES" dirty="0" err="1"/>
              <a:t>send</a:t>
            </a:r>
            <a:r>
              <a:rPr lang="es-ES" dirty="0"/>
              <a:t>(</a:t>
            </a:r>
            <a:r>
              <a:rPr lang="es-ES" dirty="0" err="1"/>
              <a:t>arpPacket</a:t>
            </a:r>
            <a:r>
              <a:rPr lang="es-ES" dirty="0"/>
              <a:t>, </a:t>
            </a:r>
            <a:r>
              <a:rPr lang="es-ES" dirty="0" err="1"/>
              <a:t>verbose</a:t>
            </a:r>
            <a:r>
              <a:rPr lang="es-ES" dirty="0"/>
              <a:t>=False, </a:t>
            </a:r>
            <a:r>
              <a:rPr lang="es-ES" dirty="0" err="1"/>
              <a:t>loop</a:t>
            </a:r>
            <a:r>
              <a:rPr lang="es-ES" dirty="0"/>
              <a:t>=1, </a:t>
            </a:r>
            <a:r>
              <a:rPr lang="es-ES" dirty="0" err="1"/>
              <a:t>iface</a:t>
            </a:r>
            <a:r>
              <a:rPr lang="es-ES" dirty="0"/>
              <a:t>="eth0")</a:t>
            </a:r>
          </a:p>
        </p:txBody>
      </p:sp>
    </p:spTree>
    <p:extLst>
      <p:ext uri="{BB962C8B-B14F-4D97-AF65-F5344CB8AC3E}">
        <p14:creationId xmlns:p14="http://schemas.microsoft.com/office/powerpoint/2010/main" val="761127114"/>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PoC-13	</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fontScale="62500" lnSpcReduction="20000"/>
          </a:bodyPr>
          <a:lstStyle/>
          <a:p>
            <a:pPr algn="just"/>
            <a:r>
              <a:rPr lang="es-ES" dirty="0"/>
              <a:t>DNS </a:t>
            </a:r>
            <a:r>
              <a:rPr lang="es-ES" dirty="0" err="1"/>
              <a:t>Spoofing</a:t>
            </a:r>
            <a:r>
              <a:rPr lang="es-ES" dirty="0"/>
              <a:t> (</a:t>
            </a:r>
            <a:r>
              <a:rPr lang="es-ES" dirty="0" err="1"/>
              <a:t>bonus</a:t>
            </a:r>
            <a:r>
              <a:rPr lang="es-ES" dirty="0"/>
              <a:t> </a:t>
            </a:r>
            <a:r>
              <a:rPr lang="es-ES" dirty="0" err="1"/>
              <a:t>track</a:t>
            </a:r>
            <a:r>
              <a:rPr lang="es-ES" dirty="0"/>
              <a:t>!!!!)</a:t>
            </a:r>
          </a:p>
          <a:p>
            <a:pPr algn="just"/>
            <a:endParaRPr lang="es-ES" dirty="0"/>
          </a:p>
          <a:p>
            <a:pPr algn="just"/>
            <a:r>
              <a:rPr lang="es-ES" dirty="0" err="1"/>
              <a:t>def</a:t>
            </a:r>
            <a:r>
              <a:rPr lang="es-ES" dirty="0"/>
              <a:t> </a:t>
            </a:r>
            <a:r>
              <a:rPr lang="es-ES" dirty="0" err="1"/>
              <a:t>ShowOrPoisoning</a:t>
            </a:r>
            <a:r>
              <a:rPr lang="es-ES" dirty="0"/>
              <a:t>(</a:t>
            </a:r>
            <a:r>
              <a:rPr lang="es-ES" dirty="0" err="1"/>
              <a:t>self</a:t>
            </a:r>
            <a:r>
              <a:rPr lang="es-ES" dirty="0"/>
              <a:t>, </a:t>
            </a:r>
            <a:r>
              <a:rPr lang="es-ES" dirty="0" err="1"/>
              <a:t>packet</a:t>
            </a:r>
            <a:r>
              <a:rPr lang="es-ES" dirty="0"/>
              <a:t>):</a:t>
            </a:r>
          </a:p>
          <a:p>
            <a:pPr algn="just"/>
            <a:r>
              <a:rPr lang="es-ES" dirty="0"/>
              <a:t>	</a:t>
            </a:r>
            <a:r>
              <a:rPr lang="es-ES" dirty="0" err="1"/>
              <a:t>ipAddressTarget</a:t>
            </a:r>
            <a:r>
              <a:rPr lang="es-ES" dirty="0"/>
              <a:t> = "192.168.1.135"</a:t>
            </a:r>
          </a:p>
          <a:p>
            <a:pPr algn="just"/>
            <a:r>
              <a:rPr lang="es-ES" dirty="0"/>
              <a:t>	</a:t>
            </a:r>
            <a:r>
              <a:rPr lang="es-ES" dirty="0" err="1"/>
              <a:t>if</a:t>
            </a:r>
            <a:r>
              <a:rPr lang="es-ES" dirty="0"/>
              <a:t> </a:t>
            </a:r>
            <a:r>
              <a:rPr lang="es-ES" dirty="0" err="1"/>
              <a:t>packet.haslayer</a:t>
            </a:r>
            <a:r>
              <a:rPr lang="es-ES" dirty="0"/>
              <a:t>(DNS) and </a:t>
            </a:r>
            <a:r>
              <a:rPr lang="es-ES" dirty="0" err="1"/>
              <a:t>packet.getlayer</a:t>
            </a:r>
            <a:r>
              <a:rPr lang="es-ES" dirty="0"/>
              <a:t>(DNS).</a:t>
            </a:r>
            <a:r>
              <a:rPr lang="es-ES" dirty="0" err="1"/>
              <a:t>qr</a:t>
            </a:r>
            <a:r>
              <a:rPr lang="es-ES" dirty="0"/>
              <a:t> == 0:</a:t>
            </a:r>
          </a:p>
          <a:p>
            <a:pPr algn="just"/>
            <a:r>
              <a:rPr lang="es-ES" dirty="0"/>
              <a:t>		</a:t>
            </a:r>
            <a:r>
              <a:rPr lang="es-ES" dirty="0" err="1"/>
              <a:t>requestIP</a:t>
            </a:r>
            <a:r>
              <a:rPr lang="es-ES" dirty="0"/>
              <a:t> = </a:t>
            </a:r>
            <a:r>
              <a:rPr lang="es-ES" dirty="0" err="1"/>
              <a:t>packet</a:t>
            </a:r>
            <a:r>
              <a:rPr lang="es-ES" dirty="0"/>
              <a:t>[IP]</a:t>
            </a:r>
          </a:p>
          <a:p>
            <a:pPr algn="just"/>
            <a:r>
              <a:rPr lang="es-ES" dirty="0"/>
              <a:t>		</a:t>
            </a:r>
            <a:r>
              <a:rPr lang="es-ES" dirty="0" err="1"/>
              <a:t>requestUDP</a:t>
            </a:r>
            <a:r>
              <a:rPr lang="es-ES" dirty="0"/>
              <a:t> = </a:t>
            </a:r>
            <a:r>
              <a:rPr lang="es-ES" dirty="0" err="1"/>
              <a:t>packet</a:t>
            </a:r>
            <a:r>
              <a:rPr lang="es-ES" dirty="0"/>
              <a:t>[UDP]</a:t>
            </a:r>
          </a:p>
          <a:p>
            <a:pPr algn="just"/>
            <a:r>
              <a:rPr lang="es-ES" dirty="0"/>
              <a:t>		</a:t>
            </a:r>
            <a:r>
              <a:rPr lang="es-ES" dirty="0" err="1"/>
              <a:t>requestDNS</a:t>
            </a:r>
            <a:r>
              <a:rPr lang="es-ES" dirty="0"/>
              <a:t> = </a:t>
            </a:r>
            <a:r>
              <a:rPr lang="es-ES" dirty="0" err="1"/>
              <a:t>packet</a:t>
            </a:r>
            <a:r>
              <a:rPr lang="es-ES" dirty="0"/>
              <a:t>[DNS]</a:t>
            </a:r>
          </a:p>
          <a:p>
            <a:pPr algn="just"/>
            <a:r>
              <a:rPr lang="es-ES" dirty="0"/>
              <a:t>		</a:t>
            </a:r>
            <a:r>
              <a:rPr lang="es-ES" dirty="0" err="1"/>
              <a:t>requestDNSQR</a:t>
            </a:r>
            <a:r>
              <a:rPr lang="es-ES" dirty="0"/>
              <a:t> = </a:t>
            </a:r>
            <a:r>
              <a:rPr lang="es-ES" dirty="0" err="1"/>
              <a:t>packet</a:t>
            </a:r>
            <a:r>
              <a:rPr lang="es-ES" dirty="0"/>
              <a:t>[DNSQR]</a:t>
            </a:r>
          </a:p>
          <a:p>
            <a:pPr algn="just"/>
            <a:r>
              <a:rPr lang="es-ES" dirty="0"/>
              <a:t>		</a:t>
            </a:r>
            <a:r>
              <a:rPr lang="es-ES" dirty="0" err="1"/>
              <a:t>responseIP</a:t>
            </a:r>
            <a:r>
              <a:rPr lang="es-ES" dirty="0"/>
              <a:t> = IP(</a:t>
            </a:r>
            <a:r>
              <a:rPr lang="es-ES" dirty="0" err="1"/>
              <a:t>src</a:t>
            </a:r>
            <a:r>
              <a:rPr lang="es-ES" dirty="0"/>
              <a:t>=</a:t>
            </a:r>
            <a:r>
              <a:rPr lang="es-ES" dirty="0" err="1"/>
              <a:t>requestIP.dst</a:t>
            </a:r>
            <a:r>
              <a:rPr lang="es-ES" dirty="0"/>
              <a:t>, </a:t>
            </a:r>
            <a:r>
              <a:rPr lang="es-ES" dirty="0" err="1"/>
              <a:t>dst</a:t>
            </a:r>
            <a:r>
              <a:rPr lang="es-ES" dirty="0"/>
              <a:t>=</a:t>
            </a:r>
            <a:r>
              <a:rPr lang="es-ES" dirty="0" err="1"/>
              <a:t>requestIP.src</a:t>
            </a:r>
            <a:r>
              <a:rPr lang="es-ES" dirty="0"/>
              <a:t>)</a:t>
            </a:r>
          </a:p>
          <a:p>
            <a:pPr algn="just"/>
            <a:r>
              <a:rPr lang="es-ES" dirty="0"/>
              <a:t>		</a:t>
            </a:r>
            <a:r>
              <a:rPr lang="es-ES" dirty="0" err="1"/>
              <a:t>responseUDP</a:t>
            </a:r>
            <a:r>
              <a:rPr lang="es-ES" dirty="0"/>
              <a:t> = UDP(sport = </a:t>
            </a:r>
            <a:r>
              <a:rPr lang="es-ES" dirty="0" err="1"/>
              <a:t>requestUDP.dport</a:t>
            </a:r>
            <a:r>
              <a:rPr lang="es-ES" dirty="0"/>
              <a:t>, </a:t>
            </a:r>
            <a:r>
              <a:rPr lang="es-ES" dirty="0" err="1"/>
              <a:t>dport</a:t>
            </a:r>
            <a:r>
              <a:rPr lang="es-ES" dirty="0"/>
              <a:t> = </a:t>
            </a:r>
            <a:r>
              <a:rPr lang="es-ES" dirty="0" err="1"/>
              <a:t>requestUDP.sport</a:t>
            </a:r>
            <a:r>
              <a:rPr lang="es-ES" dirty="0"/>
              <a:t>)</a:t>
            </a:r>
          </a:p>
          <a:p>
            <a:pPr algn="just"/>
            <a:r>
              <a:rPr lang="es-ES" dirty="0"/>
              <a:t>		</a:t>
            </a:r>
            <a:r>
              <a:rPr lang="es-ES" dirty="0" err="1"/>
              <a:t>responseDNSRR</a:t>
            </a:r>
            <a:r>
              <a:rPr lang="es-ES" dirty="0"/>
              <a:t> = DNSRR(</a:t>
            </a:r>
            <a:r>
              <a:rPr lang="es-ES" dirty="0" err="1"/>
              <a:t>rrname</a:t>
            </a:r>
            <a:r>
              <a:rPr lang="es-ES" dirty="0"/>
              <a:t>=</a:t>
            </a:r>
            <a:r>
              <a:rPr lang="es-ES" dirty="0" err="1"/>
              <a:t>packet.getlayer</a:t>
            </a:r>
            <a:r>
              <a:rPr lang="es-ES" dirty="0"/>
              <a:t>(DNS).</a:t>
            </a:r>
            <a:r>
              <a:rPr lang="es-ES" dirty="0" err="1"/>
              <a:t>qd.qname</a:t>
            </a:r>
            <a:r>
              <a:rPr lang="es-ES" dirty="0"/>
              <a:t>, </a:t>
            </a:r>
            <a:r>
              <a:rPr lang="es-ES" dirty="0" err="1"/>
              <a:t>rdata</a:t>
            </a:r>
            <a:r>
              <a:rPr lang="es-ES" dirty="0"/>
              <a:t> = </a:t>
            </a:r>
            <a:r>
              <a:rPr lang="es-ES" dirty="0" err="1"/>
              <a:t>ipAddressTarget</a:t>
            </a:r>
            <a:r>
              <a:rPr lang="es-ES" dirty="0"/>
              <a:t>)</a:t>
            </a:r>
          </a:p>
          <a:p>
            <a:pPr algn="just"/>
            <a:r>
              <a:rPr lang="es-ES" dirty="0"/>
              <a:t>		</a:t>
            </a:r>
            <a:r>
              <a:rPr lang="es-ES" dirty="0" err="1"/>
              <a:t>responseDNS</a:t>
            </a:r>
            <a:r>
              <a:rPr lang="es-ES" dirty="0"/>
              <a:t> = DNS(</a:t>
            </a:r>
            <a:r>
              <a:rPr lang="es-ES" dirty="0" err="1"/>
              <a:t>qr</a:t>
            </a:r>
            <a:r>
              <a:rPr lang="es-ES" dirty="0"/>
              <a:t>=1,id=</a:t>
            </a:r>
            <a:r>
              <a:rPr lang="es-ES" dirty="0" err="1"/>
              <a:t>requestDNS.id</a:t>
            </a:r>
            <a:r>
              <a:rPr lang="es-ES" dirty="0"/>
              <a:t>, </a:t>
            </a:r>
            <a:r>
              <a:rPr lang="es-ES" dirty="0" err="1"/>
              <a:t>qd</a:t>
            </a:r>
            <a:r>
              <a:rPr lang="es-ES" dirty="0"/>
              <a:t>=</a:t>
            </a:r>
            <a:r>
              <a:rPr lang="es-ES" dirty="0" err="1"/>
              <a:t>requestDNSQR</a:t>
            </a:r>
            <a:r>
              <a:rPr lang="es-ES" dirty="0"/>
              <a:t>, </a:t>
            </a:r>
            <a:r>
              <a:rPr lang="es-ES" dirty="0" err="1"/>
              <a:t>an</a:t>
            </a:r>
            <a:r>
              <a:rPr lang="es-ES" dirty="0"/>
              <a:t>=</a:t>
            </a:r>
            <a:r>
              <a:rPr lang="es-ES" dirty="0" err="1"/>
              <a:t>responseDNSRR</a:t>
            </a:r>
            <a:r>
              <a:rPr lang="es-ES" dirty="0"/>
              <a:t>)</a:t>
            </a:r>
          </a:p>
          <a:p>
            <a:pPr algn="just"/>
            <a:r>
              <a:rPr lang="es-ES" dirty="0"/>
              <a:t>		</a:t>
            </a:r>
            <a:r>
              <a:rPr lang="es-ES" dirty="0" err="1"/>
              <a:t>answer</a:t>
            </a:r>
            <a:r>
              <a:rPr lang="es-ES" dirty="0"/>
              <a:t> = </a:t>
            </a:r>
            <a:r>
              <a:rPr lang="es-ES" dirty="0" err="1"/>
              <a:t>responseIP</a:t>
            </a:r>
            <a:r>
              <a:rPr lang="es-ES" dirty="0"/>
              <a:t>/</a:t>
            </a:r>
            <a:r>
              <a:rPr lang="es-ES" dirty="0" err="1"/>
              <a:t>responseUDP</a:t>
            </a:r>
            <a:r>
              <a:rPr lang="es-ES" dirty="0"/>
              <a:t>/</a:t>
            </a:r>
            <a:r>
              <a:rPr lang="es-ES" dirty="0" err="1"/>
              <a:t>responseDNS</a:t>
            </a:r>
            <a:endParaRPr lang="es-ES" dirty="0"/>
          </a:p>
          <a:p>
            <a:pPr algn="just"/>
            <a:r>
              <a:rPr lang="es-ES" dirty="0"/>
              <a:t>		</a:t>
            </a:r>
            <a:r>
              <a:rPr lang="es-ES" dirty="0" err="1"/>
              <a:t>send</a:t>
            </a:r>
            <a:r>
              <a:rPr lang="es-ES" dirty="0"/>
              <a:t>(</a:t>
            </a:r>
            <a:r>
              <a:rPr lang="es-ES" dirty="0" err="1"/>
              <a:t>answer</a:t>
            </a:r>
            <a:r>
              <a:rPr lang="es-ES" dirty="0"/>
              <a:t>)</a:t>
            </a:r>
          </a:p>
        </p:txBody>
      </p:sp>
    </p:spTree>
    <p:extLst>
      <p:ext uri="{BB962C8B-B14F-4D97-AF65-F5344CB8AC3E}">
        <p14:creationId xmlns:p14="http://schemas.microsoft.com/office/powerpoint/2010/main" val="237302028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PoC-1</a:t>
            </a:r>
          </a:p>
        </p:txBody>
      </p:sp>
      <p:pic>
        <p:nvPicPr>
          <p:cNvPr id="4" name="Marcador de contenido 3">
            <a:extLst>
              <a:ext uri="{FF2B5EF4-FFF2-40B4-BE49-F238E27FC236}">
                <a16:creationId xmlns:a16="http://schemas.microsoft.com/office/drawing/2014/main" xmlns="" id="{0F2B62DE-FDD1-EC4A-9B50-A0A998A55521}"/>
              </a:ext>
            </a:extLst>
          </p:cNvPr>
          <p:cNvPicPr>
            <a:picLocks noGrp="1" noChangeAspect="1"/>
          </p:cNvPicPr>
          <p:nvPr>
            <p:ph sz="quarter" idx="4294967295"/>
          </p:nvPr>
        </p:nvPicPr>
        <p:blipFill>
          <a:blip r:embed="rId3"/>
          <a:stretch>
            <a:fillRect/>
          </a:stretch>
        </p:blipFill>
        <p:spPr>
          <a:xfrm>
            <a:off x="905668" y="1692048"/>
            <a:ext cx="7222331" cy="3243562"/>
          </a:xfrm>
          <a:prstGeom prst="rect">
            <a:avLst/>
          </a:prstGeom>
        </p:spPr>
      </p:pic>
    </p:spTree>
    <p:extLst>
      <p:ext uri="{BB962C8B-B14F-4D97-AF65-F5344CB8AC3E}">
        <p14:creationId xmlns:p14="http://schemas.microsoft.com/office/powerpoint/2010/main" val="2696940864"/>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Referencia y ayuda</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fontScale="85000" lnSpcReduction="20000"/>
          </a:bodyPr>
          <a:lstStyle/>
          <a:p>
            <a:pPr algn="just"/>
            <a:r>
              <a:rPr lang="es-ES" dirty="0"/>
              <a:t>&gt;&gt;&gt;</a:t>
            </a:r>
            <a:r>
              <a:rPr lang="es-ES" dirty="0" err="1"/>
              <a:t>dir</a:t>
            </a:r>
            <a:r>
              <a:rPr lang="es-ES" dirty="0"/>
              <a:t>(</a:t>
            </a:r>
            <a:r>
              <a:rPr lang="es-ES" dirty="0" err="1"/>
              <a:t>var</a:t>
            </a:r>
            <a:r>
              <a:rPr lang="es-ES" dirty="0"/>
              <a:t>)</a:t>
            </a:r>
          </a:p>
          <a:p>
            <a:pPr algn="just"/>
            <a:r>
              <a:rPr lang="es-ES" dirty="0" err="1"/>
              <a:t>pypi.org</a:t>
            </a:r>
            <a:endParaRPr lang="es-ES" dirty="0"/>
          </a:p>
          <a:p>
            <a:pPr algn="just"/>
            <a:r>
              <a:rPr lang="es-ES" dirty="0" err="1"/>
              <a:t>Python.org</a:t>
            </a:r>
            <a:endParaRPr lang="es-ES" dirty="0"/>
          </a:p>
          <a:p>
            <a:pPr algn="just"/>
            <a:r>
              <a:rPr lang="es-ES" dirty="0" err="1"/>
              <a:t>Scapy.net</a:t>
            </a:r>
            <a:endParaRPr lang="es-ES" dirty="0"/>
          </a:p>
          <a:p>
            <a:pPr algn="just"/>
            <a:endParaRPr lang="es-ES" dirty="0"/>
          </a:p>
          <a:p>
            <a:pPr algn="just"/>
            <a:r>
              <a:rPr lang="es-ES" dirty="0"/>
              <a:t>Material scapy (buenísimo)</a:t>
            </a:r>
          </a:p>
          <a:p>
            <a:pPr lvl="1" algn="just"/>
            <a:r>
              <a:rPr lang="es-ES" dirty="0">
                <a:hlinkClick r:id="rId3"/>
              </a:rPr>
              <a:t>https://drive.google.com/file/d/0B69QBi0_FYdSVWlWaDhpUzg0NTg/view</a:t>
            </a:r>
            <a:endParaRPr lang="es-ES" dirty="0"/>
          </a:p>
          <a:p>
            <a:pPr lvl="1" algn="just"/>
            <a:r>
              <a:rPr lang="es-ES" dirty="0">
                <a:hlinkClick r:id="rId4"/>
              </a:rPr>
              <a:t>https://drive.google.com/drive/u/0/folders/0B69QBi0_FYdSfjQ2ZVd3cVluRWo0TlRiNGpZS0NKR21GSG10LWZYeXZQUjV1UGM0ZUpvZTg</a:t>
            </a:r>
            <a:endParaRPr lang="es-ES" dirty="0"/>
          </a:p>
          <a:p>
            <a:pPr lvl="1" algn="just"/>
            <a:r>
              <a:rPr lang="es-ES" dirty="0">
                <a:hlinkClick r:id="rId5"/>
              </a:rPr>
              <a:t>https://drive.google.com/drive/u/0/folders/0B69QBi0_FYdSczB1QU5HVWNvZGc</a:t>
            </a:r>
            <a:endParaRPr lang="es-ES" dirty="0"/>
          </a:p>
          <a:p>
            <a:pPr algn="just"/>
            <a:r>
              <a:rPr lang="es-ES" dirty="0" err="1"/>
              <a:t>Ebook</a:t>
            </a:r>
            <a:r>
              <a:rPr lang="es-ES" dirty="0"/>
              <a:t>:</a:t>
            </a:r>
          </a:p>
          <a:p>
            <a:pPr lvl="1" algn="just"/>
            <a:r>
              <a:rPr lang="es-ES" dirty="0">
                <a:hlinkClick r:id="rId6"/>
              </a:rPr>
              <a:t>https://gumroad.com/l/abirtone_scapy</a:t>
            </a:r>
            <a:endParaRPr lang="es-ES" dirty="0"/>
          </a:p>
          <a:p>
            <a:pPr lvl="1" algn="just"/>
            <a:endParaRPr lang="es-ES" dirty="0"/>
          </a:p>
          <a:p>
            <a:pPr algn="just"/>
            <a:endParaRPr lang="es-ES" dirty="0"/>
          </a:p>
          <a:p>
            <a:pPr algn="just"/>
            <a:endParaRPr lang="es-ES" dirty="0"/>
          </a:p>
          <a:p>
            <a:pPr algn="just"/>
            <a:endParaRPr lang="es-ES" dirty="0"/>
          </a:p>
          <a:p>
            <a:pPr algn="just"/>
            <a:endParaRPr lang="es-ES" dirty="0"/>
          </a:p>
          <a:p>
            <a:pPr algn="just"/>
            <a:endParaRPr lang="es-ES" dirty="0"/>
          </a:p>
        </p:txBody>
      </p:sp>
    </p:spTree>
    <p:extLst>
      <p:ext uri="{BB962C8B-B14F-4D97-AF65-F5344CB8AC3E}">
        <p14:creationId xmlns:p14="http://schemas.microsoft.com/office/powerpoint/2010/main" val="370103173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PoC-1</a:t>
            </a:r>
          </a:p>
        </p:txBody>
      </p:sp>
      <p:sp>
        <p:nvSpPr>
          <p:cNvPr id="3" name="2 Marcador de contenido"/>
          <p:cNvSpPr>
            <a:spLocks noGrp="1"/>
          </p:cNvSpPr>
          <p:nvPr>
            <p:ph sz="quarter" idx="4294967295"/>
          </p:nvPr>
        </p:nvSpPr>
        <p:spPr>
          <a:xfrm>
            <a:off x="311874" y="828951"/>
            <a:ext cx="8186694" cy="4993623"/>
          </a:xfrm>
          <a:prstGeom prst="rect">
            <a:avLst/>
          </a:prstGeom>
        </p:spPr>
        <p:txBody>
          <a:bodyPr>
            <a:normAutofit fontScale="92500" lnSpcReduction="10000"/>
          </a:bodyPr>
          <a:lstStyle/>
          <a:p>
            <a:pPr algn="just"/>
            <a:r>
              <a:rPr lang="es-ES" b="1" dirty="0"/>
              <a:t>Interprete o fichero .</a:t>
            </a:r>
            <a:r>
              <a:rPr lang="es-ES" b="1" dirty="0" err="1"/>
              <a:t>py</a:t>
            </a:r>
            <a:endParaRPr lang="es-ES" b="1" dirty="0"/>
          </a:p>
          <a:p>
            <a:pPr algn="just"/>
            <a:r>
              <a:rPr lang="es-ES" dirty="0"/>
              <a:t>#Python (acceso al interprete)</a:t>
            </a:r>
          </a:p>
          <a:p>
            <a:pPr algn="just"/>
            <a:r>
              <a:rPr lang="es-ES" dirty="0"/>
              <a:t>&gt;&gt;&gt;</a:t>
            </a:r>
            <a:r>
              <a:rPr lang="es-ES" dirty="0" err="1"/>
              <a:t>import</a:t>
            </a:r>
            <a:r>
              <a:rPr lang="es-ES" dirty="0"/>
              <a:t> os </a:t>
            </a:r>
          </a:p>
          <a:p>
            <a:pPr algn="just"/>
            <a:r>
              <a:rPr lang="es-ES" dirty="0"/>
              <a:t>&gt;&gt;&gt;</a:t>
            </a:r>
            <a:r>
              <a:rPr lang="es-ES" dirty="0" err="1"/>
              <a:t>import</a:t>
            </a:r>
            <a:r>
              <a:rPr lang="es-ES" dirty="0"/>
              <a:t> </a:t>
            </a:r>
            <a:r>
              <a:rPr lang="es-ES" dirty="0" err="1"/>
              <a:t>jaja</a:t>
            </a:r>
            <a:r>
              <a:rPr lang="es-ES" dirty="0"/>
              <a:t> 	#(no existe)</a:t>
            </a:r>
          </a:p>
          <a:p>
            <a:pPr algn="just"/>
            <a:r>
              <a:rPr lang="es-ES" dirty="0"/>
              <a:t>&gt;&gt;&gt; </a:t>
            </a:r>
            <a:r>
              <a:rPr lang="es-ES" dirty="0" err="1"/>
              <a:t>print</a:t>
            </a:r>
            <a:r>
              <a:rPr lang="es-ES" dirty="0"/>
              <a:t> “hola mundo”</a:t>
            </a:r>
          </a:p>
          <a:p>
            <a:pPr algn="just"/>
            <a:r>
              <a:rPr lang="es-ES" dirty="0"/>
              <a:t>&gt;&gt;&gt;</a:t>
            </a:r>
            <a:r>
              <a:rPr lang="es-ES" dirty="0" err="1"/>
              <a:t>raw_imput</a:t>
            </a:r>
            <a:r>
              <a:rPr lang="es-ES" dirty="0"/>
              <a:t>(“Introduce un valor:”)</a:t>
            </a:r>
          </a:p>
          <a:p>
            <a:pPr algn="just"/>
            <a:r>
              <a:rPr lang="es-ES" dirty="0"/>
              <a:t>&gt;&gt;&gt;var1=123</a:t>
            </a:r>
          </a:p>
          <a:p>
            <a:pPr algn="just"/>
            <a:r>
              <a:rPr lang="es-ES" dirty="0"/>
              <a:t>&gt;&gt;&gt;</a:t>
            </a:r>
            <a:r>
              <a:rPr lang="es-ES" dirty="0" err="1"/>
              <a:t>type</a:t>
            </a:r>
            <a:r>
              <a:rPr lang="es-ES" dirty="0"/>
              <a:t>(var1)</a:t>
            </a:r>
          </a:p>
          <a:p>
            <a:pPr algn="just"/>
            <a:r>
              <a:rPr lang="es-ES" dirty="0"/>
              <a:t>&gt;&gt;&gt;var2=“hola”</a:t>
            </a:r>
          </a:p>
          <a:p>
            <a:pPr algn="just"/>
            <a:r>
              <a:rPr lang="es-ES" dirty="0"/>
              <a:t>&gt;&gt;&gt;var3=()</a:t>
            </a:r>
          </a:p>
          <a:p>
            <a:pPr algn="just"/>
            <a:r>
              <a:rPr lang="es-ES" dirty="0"/>
              <a:t>&gt;&gt;&gt;var4=[]</a:t>
            </a:r>
          </a:p>
          <a:p>
            <a:pPr algn="just"/>
            <a:endParaRPr lang="es-ES" dirty="0"/>
          </a:p>
        </p:txBody>
      </p:sp>
    </p:spTree>
    <p:extLst>
      <p:ext uri="{BB962C8B-B14F-4D97-AF65-F5344CB8AC3E}">
        <p14:creationId xmlns:p14="http://schemas.microsoft.com/office/powerpoint/2010/main" val="1584536254"/>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PoC-2</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Variables:</a:t>
            </a:r>
          </a:p>
          <a:p>
            <a:pPr algn="just"/>
            <a:r>
              <a:rPr lang="es-ES" dirty="0"/>
              <a:t>&gt;&gt;&gt;var1=123</a:t>
            </a:r>
          </a:p>
          <a:p>
            <a:pPr algn="just"/>
            <a:r>
              <a:rPr lang="es-ES" dirty="0"/>
              <a:t>&gt;&gt;&gt;</a:t>
            </a:r>
            <a:r>
              <a:rPr lang="es-ES" dirty="0" err="1"/>
              <a:t>type</a:t>
            </a:r>
            <a:r>
              <a:rPr lang="es-ES" dirty="0"/>
              <a:t>(var1)</a:t>
            </a:r>
          </a:p>
          <a:p>
            <a:pPr algn="just"/>
            <a:r>
              <a:rPr lang="es-ES" dirty="0"/>
              <a:t>&gt;&gt;&gt;var2=“hola”</a:t>
            </a:r>
          </a:p>
          <a:p>
            <a:pPr algn="just"/>
            <a:r>
              <a:rPr lang="es-ES" dirty="0"/>
              <a:t>&gt;&gt;&gt;var3=()</a:t>
            </a:r>
          </a:p>
          <a:p>
            <a:pPr algn="just"/>
            <a:r>
              <a:rPr lang="es-ES" dirty="0"/>
              <a:t>&gt;&gt;&gt;var4=[]</a:t>
            </a:r>
          </a:p>
          <a:p>
            <a:pPr algn="just"/>
            <a:endParaRPr lang="es-ES" dirty="0"/>
          </a:p>
        </p:txBody>
      </p:sp>
    </p:spTree>
    <p:extLst>
      <p:ext uri="{BB962C8B-B14F-4D97-AF65-F5344CB8AC3E}">
        <p14:creationId xmlns:p14="http://schemas.microsoft.com/office/powerpoint/2010/main" val="303320398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PoC-3</a:t>
            </a:r>
          </a:p>
        </p:txBody>
      </p:sp>
      <p:sp>
        <p:nvSpPr>
          <p:cNvPr id="3" name="2 Marcador de contenido"/>
          <p:cNvSpPr>
            <a:spLocks noGrp="1"/>
          </p:cNvSpPr>
          <p:nvPr>
            <p:ph sz="quarter" idx="4294967295"/>
          </p:nvPr>
        </p:nvSpPr>
        <p:spPr>
          <a:xfrm>
            <a:off x="246559" y="932188"/>
            <a:ext cx="8186694" cy="4993623"/>
          </a:xfrm>
          <a:prstGeom prst="rect">
            <a:avLst/>
          </a:prstGeom>
        </p:spPr>
        <p:txBody>
          <a:bodyPr>
            <a:normAutofit fontScale="85000" lnSpcReduction="20000"/>
          </a:bodyPr>
          <a:lstStyle/>
          <a:p>
            <a:pPr algn="just"/>
            <a:r>
              <a:rPr lang="es-ES" dirty="0"/>
              <a:t>Funciones:</a:t>
            </a:r>
          </a:p>
          <a:p>
            <a:pPr algn="just"/>
            <a:r>
              <a:rPr lang="es-ES" dirty="0"/>
              <a:t>&gt;&gt;&gt;</a:t>
            </a:r>
            <a:r>
              <a:rPr lang="es-ES" dirty="0" err="1"/>
              <a:t>def</a:t>
            </a:r>
            <a:r>
              <a:rPr lang="es-ES" dirty="0"/>
              <a:t> function1(param1,param2):</a:t>
            </a:r>
          </a:p>
          <a:p>
            <a:pPr algn="just"/>
            <a:r>
              <a:rPr lang="es-ES" dirty="0"/>
              <a:t>…</a:t>
            </a:r>
            <a:r>
              <a:rPr lang="es-ES" dirty="0" err="1"/>
              <a:t>print</a:t>
            </a:r>
            <a:r>
              <a:rPr lang="es-ES" dirty="0"/>
              <a:t> “hola”</a:t>
            </a:r>
          </a:p>
          <a:p>
            <a:pPr algn="just"/>
            <a:r>
              <a:rPr lang="es-ES" dirty="0"/>
              <a:t>… </a:t>
            </a:r>
            <a:r>
              <a:rPr lang="es-ES" dirty="0" err="1"/>
              <a:t>return</a:t>
            </a:r>
            <a:r>
              <a:rPr lang="es-ES" dirty="0"/>
              <a:t> param1+param2</a:t>
            </a:r>
          </a:p>
          <a:p>
            <a:pPr algn="just"/>
            <a:r>
              <a:rPr lang="es-ES" dirty="0"/>
              <a:t>﻿ ﻿ &gt;&gt;&gt;</a:t>
            </a:r>
            <a:r>
              <a:rPr lang="es-ES" dirty="0" err="1"/>
              <a:t>function</a:t>
            </a:r>
            <a:r>
              <a:rPr lang="es-ES" dirty="0"/>
              <a:t>(1,2)</a:t>
            </a:r>
          </a:p>
          <a:p>
            <a:pPr algn="just"/>
            <a:endParaRPr lang="es-ES" dirty="0"/>
          </a:p>
          <a:p>
            <a:pPr algn="just"/>
            <a:r>
              <a:rPr lang="es-ES" dirty="0" err="1"/>
              <a:t>Def</a:t>
            </a:r>
            <a:r>
              <a:rPr lang="es-ES" dirty="0"/>
              <a:t> f2(param1, </a:t>
            </a:r>
            <a:r>
              <a:rPr lang="es-ES" dirty="0" err="1"/>
              <a:t>func</a:t>
            </a:r>
            <a:r>
              <a:rPr lang="es-ES" dirty="0"/>
              <a:t>)</a:t>
            </a:r>
          </a:p>
          <a:p>
            <a:pPr algn="just"/>
            <a:r>
              <a:rPr lang="es-ES" dirty="0"/>
              <a:t>…</a:t>
            </a:r>
            <a:r>
              <a:rPr lang="es-ES" dirty="0" err="1"/>
              <a:t>print</a:t>
            </a:r>
            <a:r>
              <a:rPr lang="es-ES" dirty="0"/>
              <a:t> param1</a:t>
            </a:r>
          </a:p>
          <a:p>
            <a:pPr algn="just"/>
            <a:r>
              <a:rPr lang="es-ES" dirty="0"/>
              <a:t>…</a:t>
            </a:r>
            <a:r>
              <a:rPr lang="es-ES" dirty="0" err="1"/>
              <a:t>function</a:t>
            </a:r>
            <a:r>
              <a:rPr lang="es-ES" dirty="0"/>
              <a:t>(5,5)</a:t>
            </a:r>
          </a:p>
          <a:p>
            <a:pPr algn="just"/>
            <a:r>
              <a:rPr lang="es-ES" dirty="0"/>
              <a:t>&gt;&gt;&gt;f2(“hola”, function1)</a:t>
            </a:r>
          </a:p>
          <a:p>
            <a:pPr algn="just"/>
            <a:r>
              <a:rPr lang="es-ES" dirty="0"/>
              <a:t>Solución: modificar function1:</a:t>
            </a:r>
          </a:p>
          <a:p>
            <a:pPr algn="just"/>
            <a:r>
              <a:rPr lang="es-ES" dirty="0"/>
              <a:t>…x=param1+param2</a:t>
            </a:r>
          </a:p>
          <a:p>
            <a:pPr algn="just"/>
            <a:r>
              <a:rPr lang="es-ES" dirty="0"/>
              <a:t>…</a:t>
            </a:r>
            <a:r>
              <a:rPr lang="es-ES" dirty="0" err="1"/>
              <a:t>return</a:t>
            </a:r>
            <a:r>
              <a:rPr lang="es-ES" dirty="0"/>
              <a:t> x</a:t>
            </a:r>
          </a:p>
        </p:txBody>
      </p:sp>
    </p:spTree>
    <p:extLst>
      <p:ext uri="{BB962C8B-B14F-4D97-AF65-F5344CB8AC3E}">
        <p14:creationId xmlns:p14="http://schemas.microsoft.com/office/powerpoint/2010/main" val="333185893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PoC-3 (</a:t>
            </a:r>
            <a:r>
              <a:rPr lang="es-ES" dirty="0" err="1"/>
              <a:t>cont</a:t>
            </a:r>
            <a:r>
              <a:rPr lang="es-ES" dirty="0"/>
              <a:t>)</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Parámetros por defecto</a:t>
            </a:r>
          </a:p>
          <a:p>
            <a:pPr algn="just"/>
            <a:r>
              <a:rPr lang="es-ES" dirty="0"/>
              <a:t>&gt;&gt;&gt;</a:t>
            </a:r>
            <a:r>
              <a:rPr lang="es-ES" dirty="0" err="1"/>
              <a:t>def</a:t>
            </a:r>
            <a:r>
              <a:rPr lang="es-ES" dirty="0"/>
              <a:t> function3(p1, p2, p3, p4=100)</a:t>
            </a:r>
          </a:p>
          <a:p>
            <a:pPr lvl="1" algn="just"/>
            <a:r>
              <a:rPr lang="es-ES" dirty="0"/>
              <a:t>(si no mandamos parámetro para p4, lo coge por defecto)</a:t>
            </a:r>
          </a:p>
          <a:p>
            <a:pPr algn="just"/>
            <a:r>
              <a:rPr lang="es-ES" dirty="0"/>
              <a:t>…x=p1+p2+p3</a:t>
            </a:r>
          </a:p>
          <a:p>
            <a:pPr algn="just"/>
            <a:r>
              <a:rPr lang="es-ES" dirty="0"/>
              <a:t>…</a:t>
            </a:r>
            <a:r>
              <a:rPr lang="es-ES" dirty="0" err="1"/>
              <a:t>print</a:t>
            </a:r>
            <a:r>
              <a:rPr lang="es-ES" dirty="0"/>
              <a:t> x</a:t>
            </a:r>
          </a:p>
          <a:p>
            <a:pPr algn="just"/>
            <a:r>
              <a:rPr lang="es-ES" dirty="0"/>
              <a:t>…</a:t>
            </a:r>
            <a:r>
              <a:rPr lang="es-ES" dirty="0" err="1"/>
              <a:t>print</a:t>
            </a:r>
            <a:r>
              <a:rPr lang="es-ES" dirty="0"/>
              <a:t> p4</a:t>
            </a:r>
          </a:p>
        </p:txBody>
      </p:sp>
    </p:spTree>
    <p:extLst>
      <p:ext uri="{BB962C8B-B14F-4D97-AF65-F5344CB8AC3E}">
        <p14:creationId xmlns:p14="http://schemas.microsoft.com/office/powerpoint/2010/main" val="3533912155"/>
      </p:ext>
    </p:extLst>
  </p:cSld>
  <p:clrMapOvr>
    <a:masterClrMapping/>
  </p:clrMapOvr>
  <p:transition/>
</p:sld>
</file>

<file path=ppt/theme/theme1.xml><?xml version="1.0" encoding="utf-8"?>
<a:theme xmlns:a="http://schemas.openxmlformats.org/drawingml/2006/main" name="ITSUE">
  <a:themeElements>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í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í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í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í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í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í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í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í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í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í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í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í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1) Plantilla MUii" id="{6E7823B9-2ABB-4CAD-A944-53B1895B796B}" vid="{3457AC65-1CAC-46C9-A9DF-93D11939072A}"/>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Plantilla MUii</Template>
  <TotalTime>16163</TotalTime>
  <Words>2656</Words>
  <Application>Microsoft Office PowerPoint</Application>
  <PresentationFormat>Presentación en pantalla (4:3)</PresentationFormat>
  <Paragraphs>457</Paragraphs>
  <Slides>50</Slides>
  <Notes>48</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50</vt:i4>
      </vt:variant>
    </vt:vector>
  </HeadingPairs>
  <TitlesOfParts>
    <vt:vector size="54" baseType="lpstr">
      <vt:lpstr>Arial</vt:lpstr>
      <vt:lpstr>Calibri</vt:lpstr>
      <vt:lpstr>Wingdings</vt:lpstr>
      <vt:lpstr>ITSUE</vt:lpstr>
      <vt:lpstr>Módulo 2: Ataques a Redes de Datos</vt:lpstr>
      <vt:lpstr>Índice</vt:lpstr>
      <vt:lpstr>Presentación de PowerPoint</vt:lpstr>
      <vt:lpstr>Conceptos básicos Python</vt:lpstr>
      <vt:lpstr>PoC-1</vt:lpstr>
      <vt:lpstr>PoC-1</vt:lpstr>
      <vt:lpstr>PoC-2</vt:lpstr>
      <vt:lpstr>PoC-3</vt:lpstr>
      <vt:lpstr>PoC-3 (cont)</vt:lpstr>
      <vt:lpstr>PoC-4</vt:lpstr>
      <vt:lpstr>PoC-5</vt:lpstr>
      <vt:lpstr>PoC-6</vt:lpstr>
      <vt:lpstr>PoC-7</vt:lpstr>
      <vt:lpstr>PoC-8</vt:lpstr>
      <vt:lpstr>PoC-9</vt:lpstr>
      <vt:lpstr>PoC-9</vt:lpstr>
      <vt:lpstr>Python y Scapy</vt:lpstr>
      <vt:lpstr>Conceptos básicos en Scapy</vt:lpstr>
      <vt:lpstr>Conceptos básicos en Scapy</vt:lpstr>
      <vt:lpstr>Conceptos básicos en Scapy</vt:lpstr>
      <vt:lpstr>Conceptos básicos en Scapy</vt:lpstr>
      <vt:lpstr>Conceptos básicos en Scapy</vt:lpstr>
      <vt:lpstr>Conceptos básicos en Scapy</vt:lpstr>
      <vt:lpstr>Conceptos básicos en Scapy</vt:lpstr>
      <vt:lpstr>Presentación de PowerPoint</vt:lpstr>
      <vt:lpstr>Instalación Python</vt:lpstr>
      <vt:lpstr>PoC-1</vt:lpstr>
      <vt:lpstr>PoC-1</vt:lpstr>
      <vt:lpstr>PoC-1</vt:lpstr>
      <vt:lpstr>PoC-2</vt:lpstr>
      <vt:lpstr>PoC-2</vt:lpstr>
      <vt:lpstr>PoC-3</vt:lpstr>
      <vt:lpstr>PoC-4</vt:lpstr>
      <vt:lpstr>PoC-5</vt:lpstr>
      <vt:lpstr>PoC-6</vt:lpstr>
      <vt:lpstr>PoC-7</vt:lpstr>
      <vt:lpstr>PoC-8</vt:lpstr>
      <vt:lpstr>PoC-8</vt:lpstr>
      <vt:lpstr>PoC-8</vt:lpstr>
      <vt:lpstr>PoC-8</vt:lpstr>
      <vt:lpstr>PoC-8</vt:lpstr>
      <vt:lpstr>PoC-8</vt:lpstr>
      <vt:lpstr>PoC-8</vt:lpstr>
      <vt:lpstr>PoC-8</vt:lpstr>
      <vt:lpstr>PoC-9 </vt:lpstr>
      <vt:lpstr>PoC-10 </vt:lpstr>
      <vt:lpstr>PoC-11 </vt:lpstr>
      <vt:lpstr>PoC-12 </vt:lpstr>
      <vt:lpstr>PoC-13 </vt:lpstr>
      <vt:lpstr>Referencia y ayuda</vt:lpstr>
    </vt:vector>
  </TitlesOfParts>
  <Company>Universidad de Castilla-La Mancha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Módulo 3: Modelado de  dinámica continua</dc:title>
  <dc:creator>rcasado</dc:creator>
  <cp:keywords>ITSUE</cp:keywords>
  <cp:lastModifiedBy>Rosa Maria Medina Lopez</cp:lastModifiedBy>
  <cp:revision>317</cp:revision>
  <cp:lastPrinted>2018-01-08T18:40:05Z</cp:lastPrinted>
  <dcterms:created xsi:type="dcterms:W3CDTF">2014-11-03T18:38:35Z</dcterms:created>
  <dcterms:modified xsi:type="dcterms:W3CDTF">2019-04-08T06:34:39Z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6</vt:i4>
  </property>
</Properties>
</file>